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nva Sans" panose="020B0604020202020204" charset="0"/>
      <p:regular r:id="rId19"/>
    </p:embeddedFont>
    <p:embeddedFont>
      <p:font typeface="Gotham" panose="020B0604020202020204" charset="0"/>
      <p:regular r:id="rId20"/>
    </p:embeddedFont>
    <p:embeddedFont>
      <p:font typeface="Gotham Bold" panose="020B0604020202020204" charset="0"/>
      <p:regular r:id="rId21"/>
    </p:embeddedFont>
    <p:embeddedFont>
      <p:font typeface="Times New Roman Condensed" panose="020B0604020202020204" charset="0"/>
      <p:regular r:id="rId22"/>
    </p:embeddedFont>
    <p:embeddedFont>
      <p:font typeface="Times New Roman Condensed Italic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BA66A2-96CE-4F69-8BB0-33B1CA201B3D}" v="157" dt="2025-04-22T14:10:57.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411" autoAdjust="0"/>
  </p:normalViewPr>
  <p:slideViewPr>
    <p:cSldViewPr>
      <p:cViewPr varScale="1">
        <p:scale>
          <a:sx n="88" d="100"/>
          <a:sy n="88" d="100"/>
        </p:scale>
        <p:origin x="120" y="1200"/>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56" d="100"/>
          <a:sy n="56" d="100"/>
        </p:scale>
        <p:origin x="2588"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elyn Choorakoottil" userId="ed94a7bf806eaa56" providerId="LiveId" clId="{B0BA66A2-96CE-4F69-8BB0-33B1CA201B3D}"/>
    <pc:docChg chg="undo custSel modSld">
      <pc:chgData name="Merelyn Choorakoottil" userId="ed94a7bf806eaa56" providerId="LiveId" clId="{B0BA66A2-96CE-4F69-8BB0-33B1CA201B3D}" dt="2025-04-28T00:55:39.792" v="306" actId="20577"/>
      <pc:docMkLst>
        <pc:docMk/>
      </pc:docMkLst>
      <pc:sldChg chg="modSp mod">
        <pc:chgData name="Merelyn Choorakoottil" userId="ed94a7bf806eaa56" providerId="LiveId" clId="{B0BA66A2-96CE-4F69-8BB0-33B1CA201B3D}" dt="2025-04-22T19:42:18.469" v="304" actId="20577"/>
        <pc:sldMkLst>
          <pc:docMk/>
          <pc:sldMk cId="0" sldId="256"/>
        </pc:sldMkLst>
        <pc:spChg chg="mod">
          <ac:chgData name="Merelyn Choorakoottil" userId="ed94a7bf806eaa56" providerId="LiveId" clId="{B0BA66A2-96CE-4F69-8BB0-33B1CA201B3D}" dt="2025-04-22T19:42:18.469" v="304" actId="20577"/>
          <ac:spMkLst>
            <pc:docMk/>
            <pc:sldMk cId="0" sldId="256"/>
            <ac:spMk id="4" creationId="{00000000-0000-0000-0000-000000000000}"/>
          </ac:spMkLst>
        </pc:spChg>
      </pc:sldChg>
      <pc:sldChg chg="addSp delSp modSp mod">
        <pc:chgData name="Merelyn Choorakoottil" userId="ed94a7bf806eaa56" providerId="LiveId" clId="{B0BA66A2-96CE-4F69-8BB0-33B1CA201B3D}" dt="2025-04-22T00:06:59.610" v="229" actId="1076"/>
        <pc:sldMkLst>
          <pc:docMk/>
          <pc:sldMk cId="0" sldId="257"/>
        </pc:sldMkLst>
        <pc:picChg chg="add mod">
          <ac:chgData name="Merelyn Choorakoottil" userId="ed94a7bf806eaa56" providerId="LiveId" clId="{B0BA66A2-96CE-4F69-8BB0-33B1CA201B3D}" dt="2025-04-22T00:06:59.610" v="229" actId="1076"/>
          <ac:picMkLst>
            <pc:docMk/>
            <pc:sldMk cId="0" sldId="257"/>
            <ac:picMk id="11" creationId="{7AB178FA-8912-A451-9CC8-4117A764E1C4}"/>
          </ac:picMkLst>
        </pc:picChg>
      </pc:sldChg>
      <pc:sldChg chg="modSp mod modNotesTx">
        <pc:chgData name="Merelyn Choorakoottil" userId="ed94a7bf806eaa56" providerId="LiveId" clId="{B0BA66A2-96CE-4F69-8BB0-33B1CA201B3D}" dt="2025-04-22T14:48:58.833" v="258" actId="1038"/>
        <pc:sldMkLst>
          <pc:docMk/>
          <pc:sldMk cId="0" sldId="258"/>
        </pc:sldMkLst>
        <pc:spChg chg="mod">
          <ac:chgData name="Merelyn Choorakoottil" userId="ed94a7bf806eaa56" providerId="LiveId" clId="{B0BA66A2-96CE-4F69-8BB0-33B1CA201B3D}" dt="2025-04-22T14:48:55.282" v="257" actId="113"/>
          <ac:spMkLst>
            <pc:docMk/>
            <pc:sldMk cId="0" sldId="258"/>
            <ac:spMk id="2" creationId="{00000000-0000-0000-0000-000000000000}"/>
          </ac:spMkLst>
        </pc:spChg>
        <pc:spChg chg="mod">
          <ac:chgData name="Merelyn Choorakoottil" userId="ed94a7bf806eaa56" providerId="LiveId" clId="{B0BA66A2-96CE-4F69-8BB0-33B1CA201B3D}" dt="2025-04-22T14:48:58.833" v="258" actId="1038"/>
          <ac:spMkLst>
            <pc:docMk/>
            <pc:sldMk cId="0" sldId="258"/>
            <ac:spMk id="4" creationId="{00000000-0000-0000-0000-000000000000}"/>
          </ac:spMkLst>
        </pc:spChg>
      </pc:sldChg>
      <pc:sldChg chg="modSp mod">
        <pc:chgData name="Merelyn Choorakoottil" userId="ed94a7bf806eaa56" providerId="LiveId" clId="{B0BA66A2-96CE-4F69-8BB0-33B1CA201B3D}" dt="2025-04-22T19:41:33.709" v="291" actId="20577"/>
        <pc:sldMkLst>
          <pc:docMk/>
          <pc:sldMk cId="0" sldId="259"/>
        </pc:sldMkLst>
        <pc:spChg chg="mod">
          <ac:chgData name="Merelyn Choorakoottil" userId="ed94a7bf806eaa56" providerId="LiveId" clId="{B0BA66A2-96CE-4F69-8BB0-33B1CA201B3D}" dt="2025-04-22T19:41:33.709" v="291" actId="20577"/>
          <ac:spMkLst>
            <pc:docMk/>
            <pc:sldMk cId="0" sldId="259"/>
            <ac:spMk id="12" creationId="{00000000-0000-0000-0000-000000000000}"/>
          </ac:spMkLst>
        </pc:spChg>
      </pc:sldChg>
      <pc:sldChg chg="addSp delSp modSp mod">
        <pc:chgData name="Merelyn Choorakoottil" userId="ed94a7bf806eaa56" providerId="LiveId" clId="{B0BA66A2-96CE-4F69-8BB0-33B1CA201B3D}" dt="2025-04-21T23:55:08.775" v="166"/>
        <pc:sldMkLst>
          <pc:docMk/>
          <pc:sldMk cId="0" sldId="261"/>
        </pc:sldMkLst>
        <pc:picChg chg="add mod">
          <ac:chgData name="Merelyn Choorakoottil" userId="ed94a7bf806eaa56" providerId="LiveId" clId="{B0BA66A2-96CE-4F69-8BB0-33B1CA201B3D}" dt="2025-04-21T23:55:08.775" v="166"/>
          <ac:picMkLst>
            <pc:docMk/>
            <pc:sldMk cId="0" sldId="261"/>
            <ac:picMk id="7" creationId="{B1B57964-3BAC-3A45-979F-514F1CB0EF45}"/>
          </ac:picMkLst>
        </pc:picChg>
      </pc:sldChg>
      <pc:sldChg chg="addSp modSp mod">
        <pc:chgData name="Merelyn Choorakoottil" userId="ed94a7bf806eaa56" providerId="LiveId" clId="{B0BA66A2-96CE-4F69-8BB0-33B1CA201B3D}" dt="2025-04-28T00:55:39.792" v="306" actId="20577"/>
        <pc:sldMkLst>
          <pc:docMk/>
          <pc:sldMk cId="0" sldId="264"/>
        </pc:sldMkLst>
        <pc:spChg chg="mod">
          <ac:chgData name="Merelyn Choorakoottil" userId="ed94a7bf806eaa56" providerId="LiveId" clId="{B0BA66A2-96CE-4F69-8BB0-33B1CA201B3D}" dt="2025-04-28T00:55:39.792" v="306" actId="20577"/>
          <ac:spMkLst>
            <pc:docMk/>
            <pc:sldMk cId="0" sldId="264"/>
            <ac:spMk id="4" creationId="{00000000-0000-0000-0000-000000000000}"/>
          </ac:spMkLst>
        </pc:spChg>
        <pc:picChg chg="add mod">
          <ac:chgData name="Merelyn Choorakoottil" userId="ed94a7bf806eaa56" providerId="LiveId" clId="{B0BA66A2-96CE-4F69-8BB0-33B1CA201B3D}" dt="2025-04-22T00:00:57.657" v="196" actId="1076"/>
          <ac:picMkLst>
            <pc:docMk/>
            <pc:sldMk cId="0" sldId="264"/>
            <ac:picMk id="7" creationId="{B3829BCF-7896-05BF-ED0D-1FA7591C5F16}"/>
          </ac:picMkLst>
        </pc:picChg>
      </pc:sldChg>
      <pc:sldChg chg="addSp delSp modSp mod">
        <pc:chgData name="Merelyn Choorakoottil" userId="ed94a7bf806eaa56" providerId="LiveId" clId="{B0BA66A2-96CE-4F69-8BB0-33B1CA201B3D}" dt="2025-04-21T23:56:23.476" v="178" actId="21"/>
        <pc:sldMkLst>
          <pc:docMk/>
          <pc:sldMk cId="0" sldId="265"/>
        </pc:sldMkLst>
        <pc:picChg chg="add mod">
          <ac:chgData name="Merelyn Choorakoottil" userId="ed94a7bf806eaa56" providerId="LiveId" clId="{B0BA66A2-96CE-4F69-8BB0-33B1CA201B3D}" dt="2025-04-21T23:52:13.464" v="23" actId="1076"/>
          <ac:picMkLst>
            <pc:docMk/>
            <pc:sldMk cId="0" sldId="265"/>
            <ac:picMk id="25" creationId="{DB96F7CF-27DC-A226-F0CB-7F5FA2C044F8}"/>
          </ac:picMkLst>
        </pc:picChg>
      </pc:sldChg>
      <pc:sldChg chg="addSp delSp modSp mod modNotesTx">
        <pc:chgData name="Merelyn Choorakoottil" userId="ed94a7bf806eaa56" providerId="LiveId" clId="{B0BA66A2-96CE-4F69-8BB0-33B1CA201B3D}" dt="2025-04-22T19:37:41.566" v="282" actId="20577"/>
        <pc:sldMkLst>
          <pc:docMk/>
          <pc:sldMk cId="0" sldId="266"/>
        </pc:sldMkLst>
        <pc:spChg chg="mod">
          <ac:chgData name="Merelyn Choorakoottil" userId="ed94a7bf806eaa56" providerId="LiveId" clId="{B0BA66A2-96CE-4F69-8BB0-33B1CA201B3D}" dt="2025-04-22T00:01:15.490" v="198" actId="1076"/>
          <ac:spMkLst>
            <pc:docMk/>
            <pc:sldMk cId="0" sldId="266"/>
            <ac:spMk id="2" creationId="{00000000-0000-0000-0000-000000000000}"/>
          </ac:spMkLst>
        </pc:spChg>
        <pc:spChg chg="mod">
          <ac:chgData name="Merelyn Choorakoottil" userId="ed94a7bf806eaa56" providerId="LiveId" clId="{B0BA66A2-96CE-4F69-8BB0-33B1CA201B3D}" dt="2025-04-22T00:01:22.316" v="200" actId="1076"/>
          <ac:spMkLst>
            <pc:docMk/>
            <pc:sldMk cId="0" sldId="266"/>
            <ac:spMk id="3" creationId="{00000000-0000-0000-0000-000000000000}"/>
          </ac:spMkLst>
        </pc:spChg>
        <pc:spChg chg="mod">
          <ac:chgData name="Merelyn Choorakoottil" userId="ed94a7bf806eaa56" providerId="LiveId" clId="{B0BA66A2-96CE-4F69-8BB0-33B1CA201B3D}" dt="2025-04-22T19:35:13.215" v="276" actId="20577"/>
          <ac:spMkLst>
            <pc:docMk/>
            <pc:sldMk cId="0" sldId="266"/>
            <ac:spMk id="4" creationId="{00000000-0000-0000-0000-000000000000}"/>
          </ac:spMkLst>
        </pc:spChg>
        <pc:spChg chg="add">
          <ac:chgData name="Merelyn Choorakoottil" userId="ed94a7bf806eaa56" providerId="LiveId" clId="{B0BA66A2-96CE-4F69-8BB0-33B1CA201B3D}" dt="2025-04-22T00:02:22.198" v="206"/>
          <ac:spMkLst>
            <pc:docMk/>
            <pc:sldMk cId="0" sldId="266"/>
            <ac:spMk id="6" creationId="{54E6B9CC-8C26-2713-0DA5-7BE08DA8BC59}"/>
          </ac:spMkLst>
        </pc:spChg>
        <pc:picChg chg="add mod">
          <ac:chgData name="Merelyn Choorakoottil" userId="ed94a7bf806eaa56" providerId="LiveId" clId="{B0BA66A2-96CE-4F69-8BB0-33B1CA201B3D}" dt="2025-04-22T00:04:38.386" v="218" actId="1076"/>
          <ac:picMkLst>
            <pc:docMk/>
            <pc:sldMk cId="0" sldId="266"/>
            <ac:picMk id="10" creationId="{C9A517CF-AD31-7A92-AEB5-81AD81382476}"/>
          </ac:picMkLst>
        </pc:picChg>
      </pc:sldChg>
      <pc:sldChg chg="modSp mod modNotesTx">
        <pc:chgData name="Merelyn Choorakoottil" userId="ed94a7bf806eaa56" providerId="LiveId" clId="{B0BA66A2-96CE-4F69-8BB0-33B1CA201B3D}" dt="2025-04-22T19:36:44.814" v="277" actId="20577"/>
        <pc:sldMkLst>
          <pc:docMk/>
          <pc:sldMk cId="0" sldId="267"/>
        </pc:sldMkLst>
        <pc:spChg chg="mod">
          <ac:chgData name="Merelyn Choorakoottil" userId="ed94a7bf806eaa56" providerId="LiveId" clId="{B0BA66A2-96CE-4F69-8BB0-33B1CA201B3D}" dt="2025-04-22T19:34:20.567" v="272" actId="20577"/>
          <ac:spMkLst>
            <pc:docMk/>
            <pc:sldMk cId="0" sldId="267"/>
            <ac:spMk id="4" creationId="{00000000-0000-0000-0000-000000000000}"/>
          </ac:spMkLst>
        </pc:spChg>
      </pc:sldChg>
      <pc:sldChg chg="addSp delSp modSp mod">
        <pc:chgData name="Merelyn Choorakoottil" userId="ed94a7bf806eaa56" providerId="LiveId" clId="{B0BA66A2-96CE-4F69-8BB0-33B1CA201B3D}" dt="2025-04-21T23:51:54.668" v="17" actId="1076"/>
        <pc:sldMkLst>
          <pc:docMk/>
          <pc:sldMk cId="0" sldId="268"/>
        </pc:sldMkLst>
        <pc:picChg chg="add mod">
          <ac:chgData name="Merelyn Choorakoottil" userId="ed94a7bf806eaa56" providerId="LiveId" clId="{B0BA66A2-96CE-4F69-8BB0-33B1CA201B3D}" dt="2025-04-21T23:51:54.668" v="17" actId="1076"/>
          <ac:picMkLst>
            <pc:docMk/>
            <pc:sldMk cId="0" sldId="268"/>
            <ac:picMk id="8" creationId="{0C6C0F42-223A-5ADA-1E9D-D15469034640}"/>
          </ac:picMkLst>
        </pc:picChg>
      </pc:sldChg>
      <pc:sldChg chg="addSp delSp modSp mod">
        <pc:chgData name="Merelyn Choorakoottil" userId="ed94a7bf806eaa56" providerId="LiveId" clId="{B0BA66A2-96CE-4F69-8BB0-33B1CA201B3D}" dt="2025-04-22T14:11:09.921" v="255" actId="1076"/>
        <pc:sldMkLst>
          <pc:docMk/>
          <pc:sldMk cId="0" sldId="269"/>
        </pc:sldMkLst>
        <pc:picChg chg="add mod">
          <ac:chgData name="Merelyn Choorakoottil" userId="ed94a7bf806eaa56" providerId="LiveId" clId="{B0BA66A2-96CE-4F69-8BB0-33B1CA201B3D}" dt="2025-04-22T14:11:09.921" v="255" actId="1076"/>
          <ac:picMkLst>
            <pc:docMk/>
            <pc:sldMk cId="0" sldId="269"/>
            <ac:picMk id="17" creationId="{C1C81727-7160-F56B-67FB-B6C8E8A2D211}"/>
          </ac:picMkLst>
        </pc:picChg>
      </pc:sldChg>
      <pc:sldChg chg="addSp delSp modSp mod">
        <pc:chgData name="Merelyn Choorakoottil" userId="ed94a7bf806eaa56" providerId="LiveId" clId="{B0BA66A2-96CE-4F69-8BB0-33B1CA201B3D}" dt="2025-04-21T23:51:28.863" v="8" actId="1076"/>
        <pc:sldMkLst>
          <pc:docMk/>
          <pc:sldMk cId="0" sldId="270"/>
        </pc:sldMkLst>
        <pc:picChg chg="add mod">
          <ac:chgData name="Merelyn Choorakoottil" userId="ed94a7bf806eaa56" providerId="LiveId" clId="{B0BA66A2-96CE-4F69-8BB0-33B1CA201B3D}" dt="2025-04-21T23:51:28.863" v="8" actId="1076"/>
          <ac:picMkLst>
            <pc:docMk/>
            <pc:sldMk cId="0" sldId="270"/>
            <ac:picMk id="8" creationId="{E09D126F-FBFF-5FD1-E391-0671B50185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Hi everyone! My name is Merelyn and I'm here with my team members Divya &amp; Vina. Today we present our findings on the ERP implementation journey at IBS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Here’s a breakdown of the ERP implementation timeline at IBS Software.</a:t>
            </a:r>
          </a:p>
          <a:p>
            <a:endParaRPr lang="en-US" dirty="0"/>
          </a:p>
          <a:p>
            <a:r>
              <a:rPr lang="en-US" dirty="0"/>
              <a:t>The company began evaluating four ERP vendors in August 2019, including SAP and Microsoft Dynamics. After several months of analysis, they selected Oracle Cloud ERP by March 2020. However, the COVID-19 pandemic delayed internal alignment, pushing the actual kickoff to March 2021 — about ten months behind schedule.</a:t>
            </a:r>
          </a:p>
          <a:p>
            <a:endParaRPr lang="en-US" dirty="0"/>
          </a:p>
          <a:p>
            <a:r>
              <a:rPr lang="en-US" dirty="0"/>
              <a:t>Implementation followed a phased approach rather than a "big bang". Each module was tested over six months, and the final rollout spanned nearly 11 months — from November 2022 to September 2023. The rollout included over 1,500 employees across 4 business units, and redefined more than 30 key business processes.</a:t>
            </a:r>
          </a:p>
          <a:p>
            <a:endParaRPr lang="en-US" dirty="0"/>
          </a:p>
          <a:p>
            <a:r>
              <a:rPr lang="en-US" dirty="0"/>
              <a:t>This staged rollout helped the teams manage change more effectively, though delays and integration issues still emerged, which we’ll touch on shortly.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ERP project was led by a 15-member core team. It included 6 internal IT staff who handled technical configuration, 3 Oracle consultants with deep system expertise, and 6 functional heads who ensured each department’s needs were aligned.</a:t>
            </a:r>
          </a:p>
          <a:p>
            <a:endParaRPr lang="en-US" dirty="0"/>
          </a:p>
          <a:p>
            <a:r>
              <a:rPr lang="en-US" dirty="0"/>
              <a:t>The implementation was phased — Finance was rolled out first, followed by Procurement, HR, and finally Inventory. This approach made the learning curve more manageable and reduced risk.</a:t>
            </a:r>
          </a:p>
          <a:p>
            <a:endParaRPr lang="en-US" dirty="0"/>
          </a:p>
          <a:p>
            <a:r>
              <a:rPr lang="en-US" dirty="0"/>
              <a:t>Training was an essential part. Over 100 hours of live and virtual training were delivered. By go-live, 95% of end-users had completed certification, and each department had designated super-users. The total implementation cost was around USD 750k, including Oracle licensing, consulting fees, and training expenses.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Despite a structured plan, IBS faced several roadblocks.</a:t>
            </a:r>
          </a:p>
          <a:p>
            <a:endParaRPr lang="en-US" dirty="0"/>
          </a:p>
          <a:p>
            <a:r>
              <a:rPr lang="en-US" dirty="0"/>
              <a:t>The biggest was data migration. Their initial tests with 1200-line sample files went smoothly. But when they scaled to over more number of records, things broke down. There were mismatches in vendor codes, formatting errors, and missing metadata. The finance team had to manually clean and re-enter many records, increasing their workload by almost 20%.</a:t>
            </a:r>
          </a:p>
          <a:p>
            <a:endParaRPr lang="en-US" dirty="0"/>
          </a:p>
          <a:p>
            <a:r>
              <a:rPr lang="en-US" dirty="0"/>
              <a:t>Another challenge was system interfacing. Oracle ERP couldn’t initially integrate with IBS’s legacy HR and logistics software, causing sync delays. This delayed the HR phase by over 6 weeks.</a:t>
            </a:r>
          </a:p>
          <a:p>
            <a:endParaRPr lang="en-US" dirty="0"/>
          </a:p>
          <a:p>
            <a:r>
              <a:rPr lang="en-US" dirty="0"/>
              <a:t>Moreover, because the rollout deadline was tied to the financial year-end, there was pressure to push forward before full testing was completed — a decision that caused minor setbacks in data alignment.</a:t>
            </a:r>
          </a:p>
          <a:p>
            <a:endParaRPr lang="en-US" dirty="0"/>
          </a:p>
          <a:p>
            <a:r>
              <a:rPr lang="en-US" dirty="0"/>
              <a:t>To tackle these issues, IBS rolled out several corrective strategies.</a:t>
            </a:r>
          </a:p>
          <a:p>
            <a:endParaRPr lang="en-US" dirty="0"/>
          </a:p>
          <a:p>
            <a:r>
              <a:rPr lang="en-US" dirty="0"/>
              <a:t>First, their IT team developed Python scripts to automate data cleansing. These scripts processed records four times faster than manual corrections.</a:t>
            </a:r>
          </a:p>
          <a:p>
            <a:endParaRPr lang="en-US" dirty="0"/>
          </a:p>
          <a:p>
            <a:r>
              <a:rPr lang="en-US" dirty="0"/>
              <a:t>Second, they built a custom middleware to bridge Oracle ERP with older HR and logistics platforms. This reduced data sync lags from 8 hours to under 20 minutes.</a:t>
            </a:r>
          </a:p>
          <a:p>
            <a:endParaRPr lang="en-US" dirty="0"/>
          </a:p>
          <a:p>
            <a:r>
              <a:rPr lang="en-US" dirty="0"/>
              <a:t>To ensure stability, they introduced a sandbox testing environment. Every Oracle patch went through 8 rounds of testing before deployment to live servers.</a:t>
            </a:r>
          </a:p>
          <a:p>
            <a:endParaRPr lang="en-US" dirty="0"/>
          </a:p>
          <a:p>
            <a:r>
              <a:rPr lang="en-US" dirty="0"/>
              <a:t>And finally, IBS expanded their pool of Oracle-certified staff. Over three months, they trained 22 super-users, who helped their departments navigate the ERP system and supported troubleshooting.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Post-implementation, IBS’s data ecosystem saw dramatic improvements.</a:t>
            </a:r>
          </a:p>
          <a:p>
            <a:endParaRPr lang="en-US" dirty="0"/>
          </a:p>
          <a:p>
            <a:r>
              <a:rPr lang="en-US" dirty="0"/>
              <a:t>All business units now operate from a centralized Oracle Cloud platform, which ensures consistency. Duplication errors were reduced by 65%.</a:t>
            </a:r>
          </a:p>
          <a:p>
            <a:endParaRPr lang="en-US" dirty="0"/>
          </a:p>
          <a:p>
            <a:r>
              <a:rPr lang="en-US" dirty="0"/>
              <a:t>Real-time dashboards provide visibility to leadership. Reporting time dropped from 2 days to under 2 hours, especially for finance and procurement.</a:t>
            </a:r>
          </a:p>
          <a:p>
            <a:endParaRPr lang="en-US" dirty="0"/>
          </a:p>
          <a:p>
            <a:r>
              <a:rPr lang="en-US" dirty="0"/>
              <a:t>Backups are now automated, and each record has version control and audit trails — which improved audit readiness by 40%.</a:t>
            </a:r>
          </a:p>
          <a:p>
            <a:endParaRPr lang="en-US" dirty="0"/>
          </a:p>
          <a:p>
            <a:r>
              <a:rPr lang="en-US" dirty="0"/>
              <a:t>It’s easier to make decisions quickly, and the company is far better prepared for audits and compliance checks.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IBS now uses a mix of tools to turn data into insights.</a:t>
            </a:r>
          </a:p>
          <a:p>
            <a:endParaRPr lang="en-US" dirty="0"/>
          </a:p>
          <a:p>
            <a:r>
              <a:rPr lang="en-US" dirty="0"/>
              <a:t>Oracle BI helps generate over 40 standard reports, from financial summaries to procurement tracking. Additionally, they’ve built 12 custom dashboards in Power BI for their executive team — showing KPIs, vendor scores, and HR trends.</a:t>
            </a:r>
          </a:p>
          <a:p>
            <a:endParaRPr lang="en-US" dirty="0"/>
          </a:p>
          <a:p>
            <a:r>
              <a:rPr lang="en-US" dirty="0"/>
              <a:t>Payroll report generation, which used to take over a day, is now completed in under 4 hours — a 70% improvement.</a:t>
            </a:r>
          </a:p>
          <a:p>
            <a:endParaRPr lang="en-US" dirty="0"/>
          </a:p>
          <a:p>
            <a:r>
              <a:rPr lang="en-US" dirty="0"/>
              <a:t>However, not everything is smooth. Three older tools still exist alongside Oracle, causing sync delays, especially in inventory updates.</a:t>
            </a:r>
          </a:p>
          <a:p>
            <a:endParaRPr lang="en-US" dirty="0"/>
          </a:p>
          <a:p>
            <a:r>
              <a:rPr lang="en-US" dirty="0"/>
              <a:t>Also, 2 departments — Procurement and Admin — still show resistance to automation, preferring manual overrides. IBS is working on targeted training and policy updates to encourage smoother adoption.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Looking ahead, IBS plans to eliminate legacy systems by Q4 2025, which is expected to save $100,000/year in maintenance costs.</a:t>
            </a:r>
          </a:p>
          <a:p>
            <a:endParaRPr lang="en-US" dirty="0"/>
          </a:p>
          <a:p>
            <a:r>
              <a:rPr lang="en-US" dirty="0"/>
              <a:t>They’ll also expand their Oracle suite to include CRM and Project Management modules by the end of 2025.</a:t>
            </a:r>
          </a:p>
          <a:p>
            <a:endParaRPr lang="en-US" dirty="0"/>
          </a:p>
          <a:p>
            <a:r>
              <a:rPr lang="en-US" dirty="0"/>
              <a:t>The company has committed to bi-annual data audits, involving 2 internal data specialists and 1 external partner. Their 2024–25 training budget is $60,000, aimed at upskilling another 50 users.</a:t>
            </a:r>
          </a:p>
          <a:p>
            <a:endParaRPr lang="en-US" dirty="0"/>
          </a:p>
          <a:p>
            <a:r>
              <a:rPr lang="en-US" dirty="0"/>
              <a:t>Mr. Ajith emphasized several lessons: never rush an ERP rollout — especially near fiscal deadlines; always test with real data sets; and ensure data is clean and structured before migration.</a:t>
            </a:r>
          </a:p>
          <a:p>
            <a:endParaRPr lang="en-US" dirty="0"/>
          </a:p>
          <a:p>
            <a:r>
              <a:rPr lang="en-US" dirty="0"/>
              <a:t>Most importantly, train early. Empower your users — because even the best system won’t work if your people aren’t comfortable using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to wrap things up — the ERP journey at IBS Software was challenging but ultimately transformative. Moving from Tally to Oracle Cloud ERP helped unify operations, streamline data management, and increase visibility across the company.</a:t>
            </a:r>
          </a:p>
          <a:p>
            <a:endParaRPr lang="en-US"/>
          </a:p>
          <a:p>
            <a:r>
              <a:rPr lang="en-US"/>
              <a:t>There were certainly hiccups — especially with data migration and integration — but with the right team, tools, and training, they were able to overcome those hurdles.</a:t>
            </a:r>
          </a:p>
          <a:p>
            <a:endParaRPr lang="en-US"/>
          </a:p>
          <a:p>
            <a:r>
              <a:rPr lang="en-US"/>
              <a:t>Thank you so much for listening. We’d love to hear your questions or thoughts!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Over the next few minutes, we’ll walk you through the company’s background, the issues they faced before ERP, and how Oracle ERP transformed their operations — along with the bumps that they faced.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Alright, before we get into the ERP part, let’s take a quick overview of the company we focused on — IBS Software.</a:t>
            </a:r>
          </a:p>
          <a:p>
            <a:endParaRPr lang="en-US" dirty="0"/>
          </a:p>
          <a:p>
            <a:r>
              <a:rPr lang="en-US" dirty="0"/>
              <a:t>IBS is a multinational IT firm headquartered in Trivandrum, India. They were founded in 1997 and currently have over 3,500 employees across various global locations.</a:t>
            </a:r>
          </a:p>
          <a:p>
            <a:r>
              <a:rPr lang="en-US" dirty="0"/>
              <a:t>The company provides critical software solutions to clients in the aviation, travel, hospitality, and logistics industries. That includes everything from airline reservation systems to flight operations, crew scheduling, cargo tracking, and even energy logistics for oil and gas companies.</a:t>
            </a:r>
          </a:p>
          <a:p>
            <a:endParaRPr lang="en-US" dirty="0"/>
          </a:p>
          <a:p>
            <a:r>
              <a:rPr lang="en-US" dirty="0"/>
              <a:t>As of today, they serve over 170 global clients, which includes some of the world’s biggest airlines, airports, and hotel chains — so you can imagine the scale and complexity of their operations.</a:t>
            </a:r>
          </a:p>
          <a:p>
            <a:endParaRPr lang="en-US" dirty="0"/>
          </a:p>
          <a:p>
            <a:r>
              <a:rPr lang="en-US" dirty="0"/>
              <a:t>For this project, we had the chance to interview Mr. Ajith Ashok, who works as an Account Executive in the Accounts Payable department which was significantly impacted during the ERP rollout — especially during the finance and procurement module implementation. He played a key role in testing the system’s invoice workflows and coordinating with IT for payment data migration. He consulted with other seniors  as well to give us valuable insights into how the system was selected, the issues they were trying to fix, and how the new ERP transformed the way IBS operates internally.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let’s talk about why IBS Software decided to adopt an ERP system in the first place.</a:t>
            </a:r>
          </a:p>
          <a:p>
            <a:r>
              <a:rPr lang="en-US" dirty="0"/>
              <a:t>Before 2021, they were using Tally ERP, which is a pretty basic accounting software. It worked when IBS was smaller, but as the company expanded globally and took on more complex projects — especially in aviation and logistics — Tally just couldn’t keep up.</a:t>
            </a:r>
          </a:p>
          <a:p>
            <a:endParaRPr lang="en-US" dirty="0"/>
          </a:p>
          <a:p>
            <a:r>
              <a:rPr lang="en-US" dirty="0"/>
              <a:t>Mr. Ajith explained that one of the biggest issues was data silos. Each department maintained its own spreadsheets and records. There was no unified platform — so if Finance wanted procurement data, or HR needed salary info from Finance, it often meant digging through Excel files, sending emails, and dealing with multiple versions of the same report.</a:t>
            </a:r>
          </a:p>
          <a:p>
            <a:endParaRPr lang="en-US" dirty="0"/>
          </a:p>
          <a:p>
            <a:r>
              <a:rPr lang="en-US" dirty="0"/>
              <a:t>There was also no real-time reporting. Everything was done manually — from invoice generation to vendor payments. That not only slowed things down but also increased the risk of human error.</a:t>
            </a:r>
          </a:p>
          <a:p>
            <a:endParaRPr lang="en-US" dirty="0"/>
          </a:p>
          <a:p>
            <a:r>
              <a:rPr lang="en-US" dirty="0"/>
              <a:t>Then came COVID — and that really exposed the gaps. With everyone working remotely, the lack of a centralized, cloud-based system became a huge roadblock. Teams couldn’t access data at the same time, approvals were delayed, and reporting became a mess.</a:t>
            </a:r>
          </a:p>
          <a:p>
            <a:endParaRPr lang="en-US" dirty="0"/>
          </a:p>
          <a:p>
            <a:r>
              <a:rPr lang="en-US" dirty="0"/>
              <a:t>So in 2021, IBS adopted Oracle Cloud ERP — a cloud-based enterprise resource planning suite. This solution allowed them to automate processes, integrate functions across departments, and access data in real-time, from anywhere.</a:t>
            </a:r>
          </a:p>
          <a:p>
            <a:r>
              <a:rPr lang="en-US" dirty="0"/>
              <a:t>It was a major shift — from disconnected local tools to a centralized, cloud-powered system designed to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To understand why Oracle Cloud ERP was necessary, it’s important to look at what was going wrong with their old system — Tally ERP.</a:t>
            </a:r>
          </a:p>
          <a:p>
            <a:endParaRPr lang="en-US" dirty="0"/>
          </a:p>
          <a:p>
            <a:r>
              <a:rPr lang="en-US" dirty="0"/>
              <a:t>IBS had been using Tally since around 2008, primarily for accounting, basic inventory tracking, and tax compliance. But it was on-premises, not cloud-based, and had no integration features. Each team basically functioned in its own digital bubble.</a:t>
            </a:r>
          </a:p>
          <a:p>
            <a:endParaRPr lang="en-US" dirty="0"/>
          </a:p>
          <a:p>
            <a:r>
              <a:rPr lang="en-US" dirty="0"/>
              <a:t>For example, the finance team had no direct access to HR data for payroll processing. The procurement team couldn’t check real-time budget updates. So you had departments relying on manual coordination — phone calls, emails, shared drives — just to get routine tasks done.</a:t>
            </a:r>
          </a:p>
          <a:p>
            <a:endParaRPr lang="en-US" dirty="0"/>
          </a:p>
          <a:p>
            <a:r>
              <a:rPr lang="en-US" dirty="0"/>
              <a:t>According to Mr. Ajith, it sometimes took up to 10 days to complete month-end closing, just because data from different departments had to be manually collected and reconciled.</a:t>
            </a:r>
          </a:p>
          <a:p>
            <a:endParaRPr lang="en-US" dirty="0"/>
          </a:p>
          <a:p>
            <a:r>
              <a:rPr lang="en-US" dirty="0"/>
              <a:t>There were also data consistency issues. Vendor codes were often entered differently across departments. In some cases, duplicate entries or formatting mismatches created confusion in financial statements.</a:t>
            </a:r>
          </a:p>
          <a:p>
            <a:endParaRPr lang="en-US" dirty="0"/>
          </a:p>
          <a:p>
            <a:r>
              <a:rPr lang="en-US" dirty="0"/>
              <a:t>Tally also had no role-based access, which meant anyone with login credentials could see or modify sensitive financial data — a big security risk, especially for a global company dealing with international clients.</a:t>
            </a:r>
          </a:p>
          <a:p>
            <a:endParaRPr lang="en-US" dirty="0"/>
          </a:p>
          <a:p>
            <a:r>
              <a:rPr lang="en-US" dirty="0"/>
              <a:t>So by 2020, IBS realized Tally had become more of a bottleneck than a tool. They needed something modern, scalable, and collaborative. That’s what pushed them to start exploring enterprise-level ERP systems — eventually leading to their decision to go with Oracle Cloud ERP.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decision to move to ERP was influenced by both internal and external factors.</a:t>
            </a:r>
          </a:p>
          <a:p>
            <a:endParaRPr lang="en-US" dirty="0"/>
          </a:p>
          <a:p>
            <a:r>
              <a:rPr lang="en-US" dirty="0"/>
              <a:t>Internally, IBS had grown significantly. They weren’t just offering services to a few domestic clients anymore — they were operating on a global scale, across aviation, logistics, and hospitality. With growth came complexity. They needed automation, role-based access controls, and real-time data sharing.</a:t>
            </a:r>
          </a:p>
          <a:p>
            <a:endParaRPr lang="en-US" dirty="0"/>
          </a:p>
          <a:p>
            <a:r>
              <a:rPr lang="en-US" dirty="0"/>
              <a:t>Externally, the push came from two main areas: the COVID-19 pandemic and increasing pressure from clients. Remote work exposed the limitations of their existing setup. Also, clients — especially international ones — expected faster response times, transparent billing, and performance reports. On top of that, auditors were asking for comprehensive financial data that the team could not easily extract from Tally.</a:t>
            </a:r>
          </a:p>
          <a:p>
            <a:endParaRPr lang="en-US" dirty="0"/>
          </a:p>
          <a:p>
            <a:r>
              <a:rPr lang="en-US" dirty="0"/>
              <a:t>So, between internal operational needs and external market pressure, it became essential to upgrade.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Data management before ERP was fairly fragmented. Each team maintained their own spreadsheets and databases — usually on local drives or shared folders.</a:t>
            </a:r>
          </a:p>
          <a:p>
            <a:endParaRPr lang="en-US" dirty="0"/>
          </a:p>
          <a:p>
            <a:r>
              <a:rPr lang="en-US" dirty="0"/>
              <a:t>For example, if Finance needed expense records from Procurement, someone had to manually send those files over. Version control was a nightmare — Mr. Ajith mentioned situations where teams worked off two different versions of the same report.</a:t>
            </a:r>
          </a:p>
          <a:p>
            <a:endParaRPr lang="en-US" dirty="0"/>
          </a:p>
          <a:p>
            <a:r>
              <a:rPr lang="en-US" dirty="0"/>
              <a:t>There was also no formal backup policy. While Finance took monthly backups, HR and other teams were less consistent. Data recovery after a system crash could take days.</a:t>
            </a:r>
          </a:p>
          <a:p>
            <a:endParaRPr lang="en-US" dirty="0"/>
          </a:p>
          <a:p>
            <a:r>
              <a:rPr lang="en-US" dirty="0"/>
              <a:t>The lack of a single source of truth made it difficult to generate reports or share insights quickly, and these inefficiencies had ripple effects on everything from audits to vendor communication.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Despite the challenges, there were some bright spots. The finance team, for instance, had robust documentation and regular backups. They tracked every transaction meticulously, which helped during the transition to Oracle.</a:t>
            </a:r>
          </a:p>
          <a:p>
            <a:endParaRPr lang="en-US" dirty="0"/>
          </a:p>
          <a:p>
            <a:r>
              <a:rPr lang="en-US" dirty="0"/>
              <a:t>HR also had a habit of reconciling employee records every month, which helped catch inconsistencies before they became bigger issues.</a:t>
            </a:r>
          </a:p>
          <a:p>
            <a:endParaRPr lang="en-US" dirty="0"/>
          </a:p>
          <a:p>
            <a:r>
              <a:rPr lang="en-US" dirty="0"/>
              <a:t>Procurement, while still manual, used semi-structured templates to maintain vendor master lists — which reduced the chances of duplication or formatting errors. These departmental practices helped smoothen parts of the data migration process later 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Let’s break down some real examples of issues IBS faced before ERP.</a:t>
            </a:r>
          </a:p>
          <a:p>
            <a:endParaRPr lang="en-US" dirty="0"/>
          </a:p>
          <a:p>
            <a:r>
              <a:rPr lang="en-US" dirty="0"/>
              <a:t>One major problem was duplicate vendor entries. A single vendor might be listed under multiple names in different departments — for example, "ABC Ltd." in Finance and "A.B.C. Limited" in Procurement. This caused confusion during payments and made it difficult to track vendor history.</a:t>
            </a:r>
          </a:p>
          <a:p>
            <a:endParaRPr lang="en-US" dirty="0"/>
          </a:p>
          <a:p>
            <a:r>
              <a:rPr lang="en-US" dirty="0"/>
              <a:t>Financial reporting also suffered. To generate a single consolidated report, the finance team had to pull data from three or four different sources — none of which were synced in real-time.</a:t>
            </a:r>
          </a:p>
          <a:p>
            <a:endParaRPr lang="en-US" dirty="0"/>
          </a:p>
          <a:p>
            <a:r>
              <a:rPr lang="en-US" dirty="0"/>
              <a:t>There were regular mismatches in inventory and budget numbers, which made planning extremely difficult. During audits, these inconsistencies led to delays and additional scrutiny.</a:t>
            </a:r>
          </a:p>
          <a:p>
            <a:endParaRPr lang="en-US" dirty="0"/>
          </a:p>
          <a:p>
            <a:r>
              <a:rPr lang="en-US" dirty="0"/>
              <a:t>All these examples underscore why IBS needed an integrated system like Oracle Cloud ERP — to bring all departments onto the same platform and eliminate these inefficiencies.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4490515" y="-2377820"/>
            <a:ext cx="19285436" cy="15042640"/>
          </a:xfrm>
          <a:custGeom>
            <a:avLst/>
            <a:gdLst/>
            <a:ahLst/>
            <a:cxnLst/>
            <a:rect l="l" t="t" r="r" b="b"/>
            <a:pathLst>
              <a:path w="19285436" h="15042640">
                <a:moveTo>
                  <a:pt x="0" y="0"/>
                </a:moveTo>
                <a:lnTo>
                  <a:pt x="19285437" y="0"/>
                </a:lnTo>
                <a:lnTo>
                  <a:pt x="19285437" y="15042640"/>
                </a:lnTo>
                <a:lnTo>
                  <a:pt x="0" y="15042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TextBox 3"/>
          <p:cNvSpPr txBox="1"/>
          <p:nvPr/>
        </p:nvSpPr>
        <p:spPr>
          <a:xfrm>
            <a:off x="1016407" y="1121272"/>
            <a:ext cx="14157176" cy="5057775"/>
          </a:xfrm>
          <a:prstGeom prst="rect">
            <a:avLst/>
          </a:prstGeom>
        </p:spPr>
        <p:txBody>
          <a:bodyPr lIns="0" tIns="0" rIns="0" bIns="0" rtlCol="0" anchor="t">
            <a:spAutoFit/>
          </a:bodyPr>
          <a:lstStyle/>
          <a:p>
            <a:pPr algn="l">
              <a:lnSpc>
                <a:spcPts val="12000"/>
              </a:lnSpc>
            </a:pPr>
            <a:r>
              <a:rPr lang="en-US" sz="15000" spc="-570">
                <a:solidFill>
                  <a:srgbClr val="312919"/>
                </a:solidFill>
                <a:latin typeface="Times New Roman Condensed"/>
                <a:ea typeface="Times New Roman Condensed"/>
                <a:cs typeface="Times New Roman Condensed"/>
                <a:sym typeface="Times New Roman Condensed"/>
              </a:rPr>
              <a:t>ERP IMPLEMENTATION AT IBS SOFTWARE </a:t>
            </a:r>
          </a:p>
        </p:txBody>
      </p:sp>
      <p:sp>
        <p:nvSpPr>
          <p:cNvPr id="4" name="TextBox 4"/>
          <p:cNvSpPr txBox="1"/>
          <p:nvPr/>
        </p:nvSpPr>
        <p:spPr>
          <a:xfrm>
            <a:off x="1016407" y="5750422"/>
            <a:ext cx="7361542" cy="849207"/>
          </a:xfrm>
          <a:prstGeom prst="rect">
            <a:avLst/>
          </a:prstGeom>
        </p:spPr>
        <p:txBody>
          <a:bodyPr lIns="0" tIns="0" rIns="0" bIns="0" rtlCol="0" anchor="t">
            <a:spAutoFit/>
          </a:bodyPr>
          <a:lstStyle/>
          <a:p>
            <a:pPr algn="l">
              <a:lnSpc>
                <a:spcPts val="3360"/>
              </a:lnSpc>
            </a:pPr>
            <a:r>
              <a:rPr lang="en-US" sz="2800" spc="-42" dirty="0">
                <a:solidFill>
                  <a:srgbClr val="312919"/>
                </a:solidFill>
                <a:latin typeface="Gotham"/>
                <a:ea typeface="Gotham"/>
                <a:cs typeface="Gotham"/>
                <a:sym typeface="Gotham"/>
              </a:rPr>
              <a:t>A Case Study on Oracle Cloud Fusion ERP Adoption</a:t>
            </a:r>
          </a:p>
        </p:txBody>
      </p:sp>
      <p:sp>
        <p:nvSpPr>
          <p:cNvPr id="5" name="TextBox 5"/>
          <p:cNvSpPr txBox="1"/>
          <p:nvPr/>
        </p:nvSpPr>
        <p:spPr>
          <a:xfrm>
            <a:off x="1782950" y="7728711"/>
            <a:ext cx="5608450" cy="320601"/>
          </a:xfrm>
          <a:prstGeom prst="rect">
            <a:avLst/>
          </a:prstGeom>
        </p:spPr>
        <p:txBody>
          <a:bodyPr wrap="square" lIns="0" tIns="0" rIns="0" bIns="0" rtlCol="0" anchor="t">
            <a:spAutoFit/>
          </a:bodyPr>
          <a:lstStyle/>
          <a:p>
            <a:pPr algn="l">
              <a:lnSpc>
                <a:spcPts val="2520"/>
              </a:lnSpc>
            </a:pPr>
            <a:r>
              <a:rPr lang="en-US" sz="2100" i="1" dirty="0">
                <a:solidFill>
                  <a:srgbClr val="312919"/>
                </a:solidFill>
                <a:latin typeface="Gotham Bold"/>
                <a:ea typeface="Gotham Bold"/>
                <a:cs typeface="Gotham Bold"/>
                <a:sym typeface="Gotham Bold"/>
              </a:rPr>
              <a:t>Presented By </a:t>
            </a:r>
            <a:r>
              <a:rPr lang="en-US" sz="2100" b="1" i="1" dirty="0">
                <a:solidFill>
                  <a:srgbClr val="312919"/>
                </a:solidFill>
                <a:latin typeface="Gotham Bold"/>
                <a:ea typeface="Gotham Bold"/>
                <a:cs typeface="Gotham Bold"/>
                <a:sym typeface="Gotham Bold"/>
              </a:rPr>
              <a:t>:</a:t>
            </a:r>
            <a:r>
              <a:rPr lang="en-US" sz="2100" i="1" dirty="0">
                <a:solidFill>
                  <a:srgbClr val="312919"/>
                </a:solidFill>
                <a:latin typeface="Gotham"/>
                <a:ea typeface="Gotham"/>
                <a:cs typeface="Gotham"/>
                <a:sym typeface="Gotham"/>
              </a:rPr>
              <a:t> </a:t>
            </a:r>
            <a:r>
              <a:rPr lang="en-US" sz="2100" dirty="0">
                <a:solidFill>
                  <a:srgbClr val="312919"/>
                </a:solidFill>
                <a:latin typeface="Gotham"/>
                <a:ea typeface="Gotham"/>
                <a:cs typeface="Gotham"/>
                <a:sym typeface="Gotham"/>
              </a:rPr>
              <a:t>Divya Chowdary Koripalli</a:t>
            </a:r>
          </a:p>
        </p:txBody>
      </p:sp>
      <p:sp>
        <p:nvSpPr>
          <p:cNvPr id="6" name="Freeform 6"/>
          <p:cNvSpPr/>
          <p:nvPr/>
        </p:nvSpPr>
        <p:spPr>
          <a:xfrm>
            <a:off x="1016407" y="7640244"/>
            <a:ext cx="718917" cy="669492"/>
          </a:xfrm>
          <a:custGeom>
            <a:avLst/>
            <a:gdLst/>
            <a:ahLst/>
            <a:cxnLst/>
            <a:rect l="l" t="t" r="r" b="b"/>
            <a:pathLst>
              <a:path w="718917" h="669492">
                <a:moveTo>
                  <a:pt x="0" y="0"/>
                </a:moveTo>
                <a:lnTo>
                  <a:pt x="718918" y="0"/>
                </a:lnTo>
                <a:lnTo>
                  <a:pt x="718918" y="669492"/>
                </a:lnTo>
                <a:lnTo>
                  <a:pt x="0" y="6694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AutoShape 2"/>
          <p:cNvSpPr/>
          <p:nvPr/>
        </p:nvSpPr>
        <p:spPr>
          <a:xfrm>
            <a:off x="-855596" y="5044399"/>
            <a:ext cx="18114896" cy="0"/>
          </a:xfrm>
          <a:prstGeom prst="line">
            <a:avLst/>
          </a:prstGeom>
          <a:ln w="19050" cap="flat">
            <a:solidFill>
              <a:srgbClr val="312919"/>
            </a:solidFill>
            <a:prstDash val="solid"/>
            <a:headEnd type="none" w="sm" len="sm"/>
            <a:tailEnd type="none" w="sm" len="sm"/>
          </a:ln>
        </p:spPr>
        <p:txBody>
          <a:bodyPr/>
          <a:lstStyle/>
          <a:p>
            <a:endParaRPr lang="en-US"/>
          </a:p>
        </p:txBody>
      </p:sp>
      <p:sp>
        <p:nvSpPr>
          <p:cNvPr id="3" name="AutoShape 3"/>
          <p:cNvSpPr/>
          <p:nvPr/>
        </p:nvSpPr>
        <p:spPr>
          <a:xfrm flipH="1" flipV="1">
            <a:off x="1133475" y="4830473"/>
            <a:ext cx="0" cy="831117"/>
          </a:xfrm>
          <a:prstGeom prst="line">
            <a:avLst/>
          </a:prstGeom>
          <a:ln w="19050" cap="flat">
            <a:solidFill>
              <a:srgbClr val="312919"/>
            </a:solidFill>
            <a:prstDash val="solid"/>
            <a:headEnd type="none" w="sm" len="sm"/>
            <a:tailEnd type="none" w="sm" len="sm"/>
          </a:ln>
        </p:spPr>
        <p:txBody>
          <a:bodyPr/>
          <a:lstStyle/>
          <a:p>
            <a:endParaRPr lang="en-US"/>
          </a:p>
        </p:txBody>
      </p:sp>
      <p:sp>
        <p:nvSpPr>
          <p:cNvPr id="4" name="AutoShape 4"/>
          <p:cNvSpPr/>
          <p:nvPr/>
        </p:nvSpPr>
        <p:spPr>
          <a:xfrm flipH="1" flipV="1">
            <a:off x="4391025" y="4830473"/>
            <a:ext cx="0" cy="831117"/>
          </a:xfrm>
          <a:prstGeom prst="line">
            <a:avLst/>
          </a:prstGeom>
          <a:ln w="19050" cap="flat">
            <a:solidFill>
              <a:srgbClr val="312919"/>
            </a:solidFill>
            <a:prstDash val="solid"/>
            <a:headEnd type="none" w="sm" len="sm"/>
            <a:tailEnd type="none" w="sm" len="sm"/>
          </a:ln>
        </p:spPr>
        <p:txBody>
          <a:bodyPr/>
          <a:lstStyle/>
          <a:p>
            <a:endParaRPr lang="en-US"/>
          </a:p>
        </p:txBody>
      </p:sp>
      <p:sp>
        <p:nvSpPr>
          <p:cNvPr id="5" name="AutoShape 5"/>
          <p:cNvSpPr/>
          <p:nvPr/>
        </p:nvSpPr>
        <p:spPr>
          <a:xfrm flipV="1">
            <a:off x="7686675" y="4830473"/>
            <a:ext cx="0" cy="831117"/>
          </a:xfrm>
          <a:prstGeom prst="line">
            <a:avLst/>
          </a:prstGeom>
          <a:ln w="19050" cap="flat">
            <a:solidFill>
              <a:srgbClr val="312919"/>
            </a:solidFill>
            <a:prstDash val="solid"/>
            <a:headEnd type="none" w="sm" len="sm"/>
            <a:tailEnd type="none" w="sm" len="sm"/>
          </a:ln>
        </p:spPr>
        <p:txBody>
          <a:bodyPr/>
          <a:lstStyle/>
          <a:p>
            <a:endParaRPr lang="en-US"/>
          </a:p>
        </p:txBody>
      </p:sp>
      <p:sp>
        <p:nvSpPr>
          <p:cNvPr id="6" name="AutoShape 6"/>
          <p:cNvSpPr/>
          <p:nvPr/>
        </p:nvSpPr>
        <p:spPr>
          <a:xfrm flipV="1">
            <a:off x="10963275" y="4830473"/>
            <a:ext cx="0" cy="831117"/>
          </a:xfrm>
          <a:prstGeom prst="line">
            <a:avLst/>
          </a:prstGeom>
          <a:ln w="19050" cap="flat">
            <a:solidFill>
              <a:srgbClr val="312919"/>
            </a:solidFill>
            <a:prstDash val="solid"/>
            <a:headEnd type="none" w="sm" len="sm"/>
            <a:tailEnd type="none" w="sm" len="sm"/>
          </a:ln>
        </p:spPr>
        <p:txBody>
          <a:bodyPr/>
          <a:lstStyle/>
          <a:p>
            <a:endParaRPr lang="en-US"/>
          </a:p>
        </p:txBody>
      </p:sp>
      <p:sp>
        <p:nvSpPr>
          <p:cNvPr id="7" name="AutoShape 7"/>
          <p:cNvSpPr/>
          <p:nvPr/>
        </p:nvSpPr>
        <p:spPr>
          <a:xfrm flipV="1">
            <a:off x="14220825" y="4830473"/>
            <a:ext cx="0" cy="831117"/>
          </a:xfrm>
          <a:prstGeom prst="line">
            <a:avLst/>
          </a:prstGeom>
          <a:ln w="19050" cap="flat">
            <a:solidFill>
              <a:srgbClr val="312919"/>
            </a:solidFill>
            <a:prstDash val="solid"/>
            <a:headEnd type="none" w="sm" len="sm"/>
            <a:tailEnd type="none" w="sm" len="sm"/>
          </a:ln>
        </p:spPr>
        <p:txBody>
          <a:bodyPr/>
          <a:lstStyle/>
          <a:p>
            <a:endParaRPr lang="en-US"/>
          </a:p>
        </p:txBody>
      </p:sp>
      <p:grpSp>
        <p:nvGrpSpPr>
          <p:cNvPr id="8" name="Group 8"/>
          <p:cNvGrpSpPr/>
          <p:nvPr/>
        </p:nvGrpSpPr>
        <p:grpSpPr>
          <a:xfrm rot="5400000">
            <a:off x="17128868" y="4965277"/>
            <a:ext cx="260864" cy="158243"/>
            <a:chOff x="0" y="0"/>
            <a:chExt cx="495569" cy="300618"/>
          </a:xfrm>
        </p:grpSpPr>
        <p:sp>
          <p:nvSpPr>
            <p:cNvPr id="9" name="Freeform 9"/>
            <p:cNvSpPr/>
            <p:nvPr/>
          </p:nvSpPr>
          <p:spPr>
            <a:xfrm>
              <a:off x="0" y="0"/>
              <a:ext cx="495569" cy="300618"/>
            </a:xfrm>
            <a:custGeom>
              <a:avLst/>
              <a:gdLst/>
              <a:ahLst/>
              <a:cxnLst/>
              <a:rect l="l" t="t" r="r" b="b"/>
              <a:pathLst>
                <a:path w="495569" h="300618">
                  <a:moveTo>
                    <a:pt x="247784" y="0"/>
                  </a:moveTo>
                  <a:lnTo>
                    <a:pt x="495569" y="300618"/>
                  </a:lnTo>
                  <a:lnTo>
                    <a:pt x="0" y="300618"/>
                  </a:lnTo>
                  <a:lnTo>
                    <a:pt x="247784" y="0"/>
                  </a:lnTo>
                  <a:close/>
                </a:path>
              </a:pathLst>
            </a:custGeom>
            <a:solidFill>
              <a:srgbClr val="312919"/>
            </a:solidFill>
          </p:spPr>
          <p:txBody>
            <a:bodyPr/>
            <a:lstStyle/>
            <a:p>
              <a:endParaRPr lang="en-US"/>
            </a:p>
          </p:txBody>
        </p:sp>
        <p:sp>
          <p:nvSpPr>
            <p:cNvPr id="10" name="TextBox 10"/>
            <p:cNvSpPr txBox="1"/>
            <p:nvPr/>
          </p:nvSpPr>
          <p:spPr>
            <a:xfrm>
              <a:off x="77433" y="101473"/>
              <a:ext cx="340704" cy="177673"/>
            </a:xfrm>
            <a:prstGeom prst="rect">
              <a:avLst/>
            </a:prstGeom>
          </p:spPr>
          <p:txBody>
            <a:bodyPr lIns="50800" tIns="50800" rIns="50800" bIns="50800" rtlCol="0" anchor="ctr"/>
            <a:lstStyle/>
            <a:p>
              <a:pPr algn="ctr">
                <a:lnSpc>
                  <a:spcPts val="2240"/>
                </a:lnSpc>
              </a:pPr>
              <a:endParaRPr/>
            </a:p>
          </p:txBody>
        </p:sp>
      </p:grpSp>
      <p:sp>
        <p:nvSpPr>
          <p:cNvPr id="12" name="TextBox 12"/>
          <p:cNvSpPr txBox="1"/>
          <p:nvPr/>
        </p:nvSpPr>
        <p:spPr>
          <a:xfrm>
            <a:off x="7600950" y="5826098"/>
            <a:ext cx="3086100" cy="306704"/>
          </a:xfrm>
          <a:prstGeom prst="rect">
            <a:avLst/>
          </a:prstGeom>
        </p:spPr>
        <p:txBody>
          <a:bodyPr lIns="0" tIns="0" rIns="0" bIns="0" rtlCol="0" anchor="t">
            <a:spAutoFit/>
          </a:bodyPr>
          <a:lstStyle/>
          <a:p>
            <a:pPr algn="l">
              <a:lnSpc>
                <a:spcPts val="2520"/>
              </a:lnSpc>
            </a:pPr>
            <a:r>
              <a:rPr lang="en-US" sz="1800">
                <a:solidFill>
                  <a:srgbClr val="312919"/>
                </a:solidFill>
                <a:latin typeface="Gotham"/>
                <a:ea typeface="Gotham"/>
                <a:cs typeface="Gotham"/>
                <a:sym typeface="Gotham"/>
              </a:rPr>
              <a:t>Mar 2021</a:t>
            </a:r>
          </a:p>
        </p:txBody>
      </p:sp>
      <p:sp>
        <p:nvSpPr>
          <p:cNvPr id="13" name="TextBox 13"/>
          <p:cNvSpPr txBox="1"/>
          <p:nvPr/>
        </p:nvSpPr>
        <p:spPr>
          <a:xfrm>
            <a:off x="7620000" y="6170902"/>
            <a:ext cx="2785647" cy="1438275"/>
          </a:xfrm>
          <a:prstGeom prst="rect">
            <a:avLst/>
          </a:prstGeom>
        </p:spPr>
        <p:txBody>
          <a:bodyPr lIns="0" tIns="0" rIns="0" bIns="0" rtlCol="0" anchor="t">
            <a:spAutoFit/>
          </a:bodyPr>
          <a:lstStyle/>
          <a:p>
            <a:pPr algn="l">
              <a:lnSpc>
                <a:spcPts val="3600"/>
              </a:lnSpc>
            </a:pPr>
            <a:r>
              <a:rPr lang="en-US" sz="3000" i="1">
                <a:solidFill>
                  <a:srgbClr val="312919"/>
                </a:solidFill>
                <a:latin typeface="Times New Roman Condensed Italics"/>
                <a:ea typeface="Times New Roman Condensed Italics"/>
                <a:cs typeface="Times New Roman Condensed Italics"/>
                <a:sym typeface="Times New Roman Condensed Italics"/>
              </a:rPr>
              <a:t>Implementation Kickoff</a:t>
            </a:r>
          </a:p>
          <a:p>
            <a:pPr algn="l">
              <a:lnSpc>
                <a:spcPts val="3600"/>
              </a:lnSpc>
            </a:pPr>
            <a:endParaRPr lang="en-US" sz="3000" i="1">
              <a:solidFill>
                <a:srgbClr val="312919"/>
              </a:solidFill>
              <a:latin typeface="Times New Roman Condensed Italics"/>
              <a:ea typeface="Times New Roman Condensed Italics"/>
              <a:cs typeface="Times New Roman Condensed Italics"/>
              <a:sym typeface="Times New Roman Condensed Italics"/>
            </a:endParaRPr>
          </a:p>
        </p:txBody>
      </p:sp>
      <p:sp>
        <p:nvSpPr>
          <p:cNvPr id="14" name="TextBox 14"/>
          <p:cNvSpPr txBox="1"/>
          <p:nvPr/>
        </p:nvSpPr>
        <p:spPr>
          <a:xfrm>
            <a:off x="1104900" y="5826098"/>
            <a:ext cx="3086100" cy="306704"/>
          </a:xfrm>
          <a:prstGeom prst="rect">
            <a:avLst/>
          </a:prstGeom>
        </p:spPr>
        <p:txBody>
          <a:bodyPr lIns="0" tIns="0" rIns="0" bIns="0" rtlCol="0" anchor="t">
            <a:spAutoFit/>
          </a:bodyPr>
          <a:lstStyle/>
          <a:p>
            <a:pPr algn="l">
              <a:lnSpc>
                <a:spcPts val="2520"/>
              </a:lnSpc>
            </a:pPr>
            <a:r>
              <a:rPr lang="en-US" sz="1800">
                <a:solidFill>
                  <a:srgbClr val="312919"/>
                </a:solidFill>
                <a:latin typeface="Gotham"/>
                <a:ea typeface="Gotham"/>
                <a:cs typeface="Gotham"/>
                <a:sym typeface="Gotham"/>
              </a:rPr>
              <a:t>Aug 2019 – Mar 2020</a:t>
            </a:r>
          </a:p>
        </p:txBody>
      </p:sp>
      <p:sp>
        <p:nvSpPr>
          <p:cNvPr id="15" name="TextBox 15"/>
          <p:cNvSpPr txBox="1"/>
          <p:nvPr/>
        </p:nvSpPr>
        <p:spPr>
          <a:xfrm>
            <a:off x="1066800" y="6170902"/>
            <a:ext cx="2785647" cy="1438275"/>
          </a:xfrm>
          <a:prstGeom prst="rect">
            <a:avLst/>
          </a:prstGeom>
        </p:spPr>
        <p:txBody>
          <a:bodyPr lIns="0" tIns="0" rIns="0" bIns="0" rtlCol="0" anchor="t">
            <a:spAutoFit/>
          </a:bodyPr>
          <a:lstStyle/>
          <a:p>
            <a:pPr algn="l">
              <a:lnSpc>
                <a:spcPts val="3600"/>
              </a:lnSpc>
            </a:pPr>
            <a:r>
              <a:rPr lang="en-US" sz="3000" i="1">
                <a:solidFill>
                  <a:srgbClr val="312919"/>
                </a:solidFill>
                <a:latin typeface="Times New Roman Condensed Italics"/>
                <a:ea typeface="Times New Roman Condensed Italics"/>
                <a:cs typeface="Times New Roman Condensed Italics"/>
                <a:sym typeface="Times New Roman Condensed Italics"/>
              </a:rPr>
              <a:t>Planning &amp; Vendor Evaluation</a:t>
            </a:r>
          </a:p>
          <a:p>
            <a:pPr algn="l">
              <a:lnSpc>
                <a:spcPts val="3600"/>
              </a:lnSpc>
            </a:pPr>
            <a:endParaRPr lang="en-US" sz="3000" i="1">
              <a:solidFill>
                <a:srgbClr val="312919"/>
              </a:solidFill>
              <a:latin typeface="Times New Roman Condensed Italics"/>
              <a:ea typeface="Times New Roman Condensed Italics"/>
              <a:cs typeface="Times New Roman Condensed Italics"/>
              <a:sym typeface="Times New Roman Condensed Italics"/>
            </a:endParaRPr>
          </a:p>
        </p:txBody>
      </p:sp>
      <p:sp>
        <p:nvSpPr>
          <p:cNvPr id="16" name="TextBox 16"/>
          <p:cNvSpPr txBox="1"/>
          <p:nvPr/>
        </p:nvSpPr>
        <p:spPr>
          <a:xfrm>
            <a:off x="4343400" y="5812763"/>
            <a:ext cx="3086100" cy="621029"/>
          </a:xfrm>
          <a:prstGeom prst="rect">
            <a:avLst/>
          </a:prstGeom>
        </p:spPr>
        <p:txBody>
          <a:bodyPr lIns="0" tIns="0" rIns="0" bIns="0" rtlCol="0" anchor="t">
            <a:spAutoFit/>
          </a:bodyPr>
          <a:lstStyle/>
          <a:p>
            <a:pPr algn="l">
              <a:lnSpc>
                <a:spcPts val="2520"/>
              </a:lnSpc>
            </a:pPr>
            <a:r>
              <a:rPr lang="en-US" sz="1800">
                <a:solidFill>
                  <a:srgbClr val="312919"/>
                </a:solidFill>
                <a:latin typeface="Gotham"/>
                <a:ea typeface="Gotham"/>
                <a:cs typeface="Gotham"/>
                <a:sym typeface="Gotham"/>
              </a:rPr>
              <a:t>Apr 2020 – Feb 2021</a:t>
            </a:r>
          </a:p>
          <a:p>
            <a:pPr algn="l">
              <a:lnSpc>
                <a:spcPts val="2520"/>
              </a:lnSpc>
            </a:pPr>
            <a:endParaRPr lang="en-US" sz="1800">
              <a:solidFill>
                <a:srgbClr val="312919"/>
              </a:solidFill>
              <a:latin typeface="Gotham"/>
              <a:ea typeface="Gotham"/>
              <a:cs typeface="Gotham"/>
              <a:sym typeface="Gotham"/>
            </a:endParaRPr>
          </a:p>
        </p:txBody>
      </p:sp>
      <p:sp>
        <p:nvSpPr>
          <p:cNvPr id="17" name="TextBox 17"/>
          <p:cNvSpPr txBox="1"/>
          <p:nvPr/>
        </p:nvSpPr>
        <p:spPr>
          <a:xfrm>
            <a:off x="4343400" y="6170902"/>
            <a:ext cx="2785647" cy="523875"/>
          </a:xfrm>
          <a:prstGeom prst="rect">
            <a:avLst/>
          </a:prstGeom>
        </p:spPr>
        <p:txBody>
          <a:bodyPr lIns="0" tIns="0" rIns="0" bIns="0" rtlCol="0" anchor="t">
            <a:spAutoFit/>
          </a:bodyPr>
          <a:lstStyle/>
          <a:p>
            <a:pPr algn="l">
              <a:lnSpc>
                <a:spcPts val="3600"/>
              </a:lnSpc>
            </a:pPr>
            <a:r>
              <a:rPr lang="en-US" sz="3000" i="1">
                <a:solidFill>
                  <a:srgbClr val="312919"/>
                </a:solidFill>
                <a:latin typeface="Times New Roman Condensed Italics"/>
                <a:ea typeface="Times New Roman Condensed Italics"/>
                <a:cs typeface="Times New Roman Condensed Italics"/>
                <a:sym typeface="Times New Roman Condensed Italics"/>
              </a:rPr>
              <a:t>COVID-19 Delay</a:t>
            </a:r>
          </a:p>
        </p:txBody>
      </p:sp>
      <p:sp>
        <p:nvSpPr>
          <p:cNvPr id="18" name="TextBox 18"/>
          <p:cNvSpPr txBox="1"/>
          <p:nvPr/>
        </p:nvSpPr>
        <p:spPr>
          <a:xfrm>
            <a:off x="10896600" y="5803238"/>
            <a:ext cx="3086100" cy="621029"/>
          </a:xfrm>
          <a:prstGeom prst="rect">
            <a:avLst/>
          </a:prstGeom>
        </p:spPr>
        <p:txBody>
          <a:bodyPr lIns="0" tIns="0" rIns="0" bIns="0" rtlCol="0" anchor="t">
            <a:spAutoFit/>
          </a:bodyPr>
          <a:lstStyle/>
          <a:p>
            <a:pPr algn="l">
              <a:lnSpc>
                <a:spcPts val="2520"/>
              </a:lnSpc>
            </a:pPr>
            <a:r>
              <a:rPr lang="en-US" sz="1800">
                <a:solidFill>
                  <a:srgbClr val="312919"/>
                </a:solidFill>
                <a:latin typeface="Gotham"/>
                <a:ea typeface="Gotham"/>
                <a:cs typeface="Gotham"/>
                <a:sym typeface="Gotham"/>
              </a:rPr>
              <a:t>Apr – Oct 2022</a:t>
            </a:r>
          </a:p>
          <a:p>
            <a:pPr algn="l">
              <a:lnSpc>
                <a:spcPts val="2520"/>
              </a:lnSpc>
            </a:pPr>
            <a:endParaRPr lang="en-US" sz="1800">
              <a:solidFill>
                <a:srgbClr val="312919"/>
              </a:solidFill>
              <a:latin typeface="Gotham"/>
              <a:ea typeface="Gotham"/>
              <a:cs typeface="Gotham"/>
              <a:sym typeface="Gotham"/>
            </a:endParaRPr>
          </a:p>
        </p:txBody>
      </p:sp>
      <p:sp>
        <p:nvSpPr>
          <p:cNvPr id="19" name="TextBox 19"/>
          <p:cNvSpPr txBox="1"/>
          <p:nvPr/>
        </p:nvSpPr>
        <p:spPr>
          <a:xfrm>
            <a:off x="10896600" y="6170902"/>
            <a:ext cx="2785647" cy="981075"/>
          </a:xfrm>
          <a:prstGeom prst="rect">
            <a:avLst/>
          </a:prstGeom>
        </p:spPr>
        <p:txBody>
          <a:bodyPr lIns="0" tIns="0" rIns="0" bIns="0" rtlCol="0" anchor="t">
            <a:spAutoFit/>
          </a:bodyPr>
          <a:lstStyle/>
          <a:p>
            <a:pPr algn="l">
              <a:lnSpc>
                <a:spcPts val="3600"/>
              </a:lnSpc>
            </a:pPr>
            <a:r>
              <a:rPr lang="en-US" sz="3000" i="1">
                <a:solidFill>
                  <a:srgbClr val="312919"/>
                </a:solidFill>
                <a:latin typeface="Times New Roman Condensed Italics"/>
                <a:ea typeface="Times New Roman Condensed Italics"/>
                <a:cs typeface="Times New Roman Condensed Italics"/>
                <a:sym typeface="Times New Roman Condensed Italics"/>
              </a:rPr>
              <a:t>Testing Phases</a:t>
            </a:r>
          </a:p>
          <a:p>
            <a:pPr algn="l">
              <a:lnSpc>
                <a:spcPts val="3600"/>
              </a:lnSpc>
            </a:pPr>
            <a:endParaRPr lang="en-US" sz="3000" i="1">
              <a:solidFill>
                <a:srgbClr val="312919"/>
              </a:solidFill>
              <a:latin typeface="Times New Roman Condensed Italics"/>
              <a:ea typeface="Times New Roman Condensed Italics"/>
              <a:cs typeface="Times New Roman Condensed Italics"/>
              <a:sym typeface="Times New Roman Condensed Italics"/>
            </a:endParaRPr>
          </a:p>
        </p:txBody>
      </p:sp>
      <p:sp>
        <p:nvSpPr>
          <p:cNvPr id="20" name="TextBox 20"/>
          <p:cNvSpPr txBox="1"/>
          <p:nvPr/>
        </p:nvSpPr>
        <p:spPr>
          <a:xfrm>
            <a:off x="14173200" y="5803238"/>
            <a:ext cx="3086100" cy="621029"/>
          </a:xfrm>
          <a:prstGeom prst="rect">
            <a:avLst/>
          </a:prstGeom>
        </p:spPr>
        <p:txBody>
          <a:bodyPr lIns="0" tIns="0" rIns="0" bIns="0" rtlCol="0" anchor="t">
            <a:spAutoFit/>
          </a:bodyPr>
          <a:lstStyle/>
          <a:p>
            <a:pPr algn="l">
              <a:lnSpc>
                <a:spcPts val="2520"/>
              </a:lnSpc>
            </a:pPr>
            <a:r>
              <a:rPr lang="en-US" sz="1800">
                <a:solidFill>
                  <a:srgbClr val="312919"/>
                </a:solidFill>
                <a:latin typeface="Gotham"/>
                <a:ea typeface="Gotham"/>
                <a:cs typeface="Gotham"/>
                <a:sym typeface="Gotham"/>
              </a:rPr>
              <a:t>Nov 2022 – Sep 2023</a:t>
            </a:r>
          </a:p>
          <a:p>
            <a:pPr algn="l">
              <a:lnSpc>
                <a:spcPts val="2520"/>
              </a:lnSpc>
            </a:pPr>
            <a:endParaRPr lang="en-US" sz="1800">
              <a:solidFill>
                <a:srgbClr val="312919"/>
              </a:solidFill>
              <a:latin typeface="Gotham"/>
              <a:ea typeface="Gotham"/>
              <a:cs typeface="Gotham"/>
              <a:sym typeface="Gotham"/>
            </a:endParaRPr>
          </a:p>
        </p:txBody>
      </p:sp>
      <p:sp>
        <p:nvSpPr>
          <p:cNvPr id="21" name="TextBox 21"/>
          <p:cNvSpPr txBox="1"/>
          <p:nvPr/>
        </p:nvSpPr>
        <p:spPr>
          <a:xfrm>
            <a:off x="14173200" y="6170902"/>
            <a:ext cx="2785647" cy="1438275"/>
          </a:xfrm>
          <a:prstGeom prst="rect">
            <a:avLst/>
          </a:prstGeom>
        </p:spPr>
        <p:txBody>
          <a:bodyPr lIns="0" tIns="0" rIns="0" bIns="0" rtlCol="0" anchor="t">
            <a:spAutoFit/>
          </a:bodyPr>
          <a:lstStyle/>
          <a:p>
            <a:pPr algn="l">
              <a:lnSpc>
                <a:spcPts val="3600"/>
              </a:lnSpc>
            </a:pPr>
            <a:r>
              <a:rPr lang="en-US" sz="3000" i="1">
                <a:solidFill>
                  <a:srgbClr val="312919"/>
                </a:solidFill>
                <a:latin typeface="Times New Roman Condensed Italics"/>
                <a:ea typeface="Times New Roman Condensed Italics"/>
                <a:cs typeface="Times New Roman Condensed Italics"/>
                <a:sym typeface="Times New Roman Condensed Italics"/>
              </a:rPr>
              <a:t>Final Rollout (Phased)</a:t>
            </a:r>
          </a:p>
          <a:p>
            <a:pPr algn="l">
              <a:lnSpc>
                <a:spcPts val="3600"/>
              </a:lnSpc>
            </a:pPr>
            <a:endParaRPr lang="en-US" sz="3000" i="1">
              <a:solidFill>
                <a:srgbClr val="312919"/>
              </a:solidFill>
              <a:latin typeface="Times New Roman Condensed Italics"/>
              <a:ea typeface="Times New Roman Condensed Italics"/>
              <a:cs typeface="Times New Roman Condensed Italics"/>
              <a:sym typeface="Times New Roman Condensed Italics"/>
            </a:endParaRPr>
          </a:p>
        </p:txBody>
      </p:sp>
      <p:sp>
        <p:nvSpPr>
          <p:cNvPr id="22" name="TextBox 22"/>
          <p:cNvSpPr txBox="1"/>
          <p:nvPr/>
        </p:nvSpPr>
        <p:spPr>
          <a:xfrm>
            <a:off x="1028700" y="1393184"/>
            <a:ext cx="18522980"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ERP IMPLEMENTATION TIMELINE</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10</a:t>
            </a:r>
          </a:p>
        </p:txBody>
      </p:sp>
      <p:pic>
        <p:nvPicPr>
          <p:cNvPr id="25" name="Picture 24" descr="A close-up of icons&#10;&#10;AI-generated content may be incorrect.">
            <a:extLst>
              <a:ext uri="{FF2B5EF4-FFF2-40B4-BE49-F238E27FC236}">
                <a16:creationId xmlns:a16="http://schemas.microsoft.com/office/drawing/2014/main" id="{DB96F7CF-27DC-A226-F0CB-7F5FA2C04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6110" y="-62121"/>
            <a:ext cx="5829300" cy="3886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828800" y="-1014949"/>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US"/>
          </a:p>
        </p:txBody>
      </p:sp>
      <p:sp>
        <p:nvSpPr>
          <p:cNvPr id="3" name="TextBox 3"/>
          <p:cNvSpPr txBox="1"/>
          <p:nvPr/>
        </p:nvSpPr>
        <p:spPr>
          <a:xfrm>
            <a:off x="1028689" y="723900"/>
            <a:ext cx="16885614"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PROJECT TEAM &amp; IMPLEMENTATION APPROACH</a:t>
            </a:r>
          </a:p>
        </p:txBody>
      </p:sp>
      <p:sp>
        <p:nvSpPr>
          <p:cNvPr id="4" name="TextBox 4"/>
          <p:cNvSpPr txBox="1"/>
          <p:nvPr/>
        </p:nvSpPr>
        <p:spPr>
          <a:xfrm>
            <a:off x="1028689" y="2180516"/>
            <a:ext cx="10477511" cy="7230184"/>
          </a:xfrm>
          <a:prstGeom prst="rect">
            <a:avLst/>
          </a:prstGeom>
        </p:spPr>
        <p:txBody>
          <a:bodyPr wrap="square" lIns="0" tIns="0" rIns="0" bIns="0" rtlCol="0" anchor="t">
            <a:spAutoFit/>
          </a:bodyPr>
          <a:lstStyle/>
          <a:p>
            <a:pPr algn="l">
              <a:lnSpc>
                <a:spcPts val="5235"/>
              </a:lnSpc>
            </a:pPr>
            <a:r>
              <a:rPr lang="en-US" sz="2000" b="1" spc="-41" dirty="0">
                <a:solidFill>
                  <a:srgbClr val="312919"/>
                </a:solidFill>
                <a:latin typeface="Gotham Bold"/>
                <a:ea typeface="Gotham Bold"/>
                <a:cs typeface="Gotham Bold"/>
                <a:sym typeface="Gotham Bold"/>
              </a:rPr>
              <a:t>Project Team:</a:t>
            </a:r>
          </a:p>
          <a:p>
            <a:pPr marL="604519" lvl="1" indent="-302260" algn="l">
              <a:lnSpc>
                <a:spcPts val="5235"/>
              </a:lnSpc>
              <a:buFont typeface="Arial"/>
              <a:buChar char="•"/>
            </a:pPr>
            <a:r>
              <a:rPr lang="en-US" sz="2000" spc="-41" dirty="0">
                <a:solidFill>
                  <a:srgbClr val="312919"/>
                </a:solidFill>
                <a:latin typeface="Gotham"/>
                <a:ea typeface="Gotham"/>
                <a:cs typeface="Gotham"/>
                <a:sym typeface="Gotham"/>
              </a:rPr>
              <a:t>Core team: 15 members (6 internal IT, 3 Oracle consultants, 6 functional heads).</a:t>
            </a:r>
          </a:p>
          <a:p>
            <a:pPr marL="604519" lvl="1" indent="-302260" algn="l">
              <a:lnSpc>
                <a:spcPts val="5235"/>
              </a:lnSpc>
              <a:buFont typeface="Arial"/>
              <a:buChar char="•"/>
            </a:pPr>
            <a:r>
              <a:rPr lang="en-US" sz="2000" spc="-41" dirty="0">
                <a:solidFill>
                  <a:srgbClr val="312919"/>
                </a:solidFill>
                <a:latin typeface="Gotham"/>
                <a:ea typeface="Gotham"/>
                <a:cs typeface="Gotham"/>
                <a:sym typeface="Gotham"/>
              </a:rPr>
              <a:t>Over 100 hours of training delivered across 3 months.</a:t>
            </a:r>
          </a:p>
          <a:p>
            <a:pPr marL="604519" lvl="1" indent="-302260" algn="l">
              <a:lnSpc>
                <a:spcPts val="5235"/>
              </a:lnSpc>
              <a:buFont typeface="Arial"/>
              <a:buChar char="•"/>
            </a:pPr>
            <a:r>
              <a:rPr lang="en-US" sz="2000" spc="-41" dirty="0">
                <a:solidFill>
                  <a:srgbClr val="312919"/>
                </a:solidFill>
                <a:latin typeface="Gotham"/>
                <a:ea typeface="Gotham"/>
                <a:cs typeface="Gotham"/>
                <a:sym typeface="Gotham"/>
              </a:rPr>
              <a:t>Around 95% user certification was achieved before go-live in each department.</a:t>
            </a:r>
          </a:p>
          <a:p>
            <a:pPr marL="604519" lvl="1" indent="-302260" algn="l">
              <a:lnSpc>
                <a:spcPts val="5235"/>
              </a:lnSpc>
              <a:buFont typeface="Arial"/>
              <a:buChar char="•"/>
            </a:pPr>
            <a:r>
              <a:rPr lang="en-US" sz="2000" spc="-41" dirty="0">
                <a:solidFill>
                  <a:srgbClr val="312919"/>
                </a:solidFill>
                <a:latin typeface="Gotham"/>
                <a:ea typeface="Gotham"/>
                <a:cs typeface="Gotham"/>
                <a:sym typeface="Gotham"/>
              </a:rPr>
              <a:t>Total implementation cost estimated at USD 750K, including consulting, licensing, and training.</a:t>
            </a:r>
          </a:p>
          <a:p>
            <a:pPr algn="l">
              <a:lnSpc>
                <a:spcPts val="5235"/>
              </a:lnSpc>
            </a:pPr>
            <a:endParaRPr lang="en-US" sz="2000" spc="-41" dirty="0">
              <a:solidFill>
                <a:srgbClr val="312919"/>
              </a:solidFill>
              <a:latin typeface="Gotham"/>
              <a:ea typeface="Gotham"/>
              <a:cs typeface="Gotham"/>
              <a:sym typeface="Gotham"/>
            </a:endParaRPr>
          </a:p>
          <a:p>
            <a:pPr algn="l">
              <a:lnSpc>
                <a:spcPts val="5235"/>
              </a:lnSpc>
            </a:pPr>
            <a:r>
              <a:rPr lang="en-US" sz="2000" b="1" spc="-41" dirty="0">
                <a:solidFill>
                  <a:srgbClr val="312919"/>
                </a:solidFill>
                <a:latin typeface="Gotham Bold"/>
                <a:ea typeface="Gotham Bold"/>
                <a:cs typeface="Gotham Bold"/>
                <a:sym typeface="Gotham Bold"/>
              </a:rPr>
              <a:t>Approach:</a:t>
            </a:r>
          </a:p>
          <a:p>
            <a:pPr marL="604519" lvl="1" indent="-302260" algn="l">
              <a:lnSpc>
                <a:spcPts val="5235"/>
              </a:lnSpc>
              <a:buFont typeface="Arial"/>
              <a:buChar char="•"/>
            </a:pPr>
            <a:r>
              <a:rPr lang="en-US" sz="2000" spc="-41" dirty="0">
                <a:solidFill>
                  <a:srgbClr val="312919"/>
                </a:solidFill>
                <a:latin typeface="Gotham"/>
                <a:ea typeface="Gotham"/>
                <a:cs typeface="Gotham"/>
                <a:sym typeface="Gotham"/>
              </a:rPr>
              <a:t>Phased rollout by module</a:t>
            </a:r>
          </a:p>
          <a:p>
            <a:pPr marL="604519" lvl="1" indent="-302260" algn="l">
              <a:lnSpc>
                <a:spcPts val="5235"/>
              </a:lnSpc>
              <a:buFont typeface="Arial"/>
              <a:buChar char="•"/>
            </a:pPr>
            <a:r>
              <a:rPr lang="en-US" sz="2000" spc="-41" dirty="0">
                <a:solidFill>
                  <a:srgbClr val="312919"/>
                </a:solidFill>
                <a:latin typeface="Gotham"/>
                <a:ea typeface="Gotham"/>
                <a:cs typeface="Gotham"/>
                <a:sym typeface="Gotham"/>
              </a:rPr>
              <a:t>Data migration in multiple waves</a:t>
            </a:r>
          </a:p>
          <a:p>
            <a:pPr marL="604519" lvl="1" indent="-302260" algn="l">
              <a:lnSpc>
                <a:spcPts val="5235"/>
              </a:lnSpc>
              <a:buFont typeface="Arial"/>
              <a:buChar char="•"/>
            </a:pPr>
            <a:r>
              <a:rPr lang="en-US" sz="2000" spc="-41" dirty="0">
                <a:solidFill>
                  <a:srgbClr val="312919"/>
                </a:solidFill>
                <a:latin typeface="Gotham"/>
                <a:ea typeface="Gotham"/>
                <a:cs typeface="Gotham"/>
                <a:sym typeface="Gotham"/>
              </a:rPr>
              <a:t>Department-wise training and certification</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11</a:t>
            </a:r>
          </a:p>
        </p:txBody>
      </p:sp>
      <p:sp>
        <p:nvSpPr>
          <p:cNvPr id="6" name="Rectangle 1">
            <a:extLst>
              <a:ext uri="{FF2B5EF4-FFF2-40B4-BE49-F238E27FC236}">
                <a16:creationId xmlns:a16="http://schemas.microsoft.com/office/drawing/2014/main" id="{54E6B9CC-8C26-2713-0DA5-7BE08DA8BC5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descr="A group of people looking at a tablet&#10;&#10;AI-generated content may be incorrect.">
            <a:extLst>
              <a:ext uri="{FF2B5EF4-FFF2-40B4-BE49-F238E27FC236}">
                <a16:creationId xmlns:a16="http://schemas.microsoft.com/office/drawing/2014/main" id="{C9A517CF-AD31-7A92-AEB5-81AD81382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1800" y="2006803"/>
            <a:ext cx="7142545" cy="71425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829682" y="-545920"/>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US"/>
          </a:p>
        </p:txBody>
      </p:sp>
      <p:sp>
        <p:nvSpPr>
          <p:cNvPr id="3" name="TextBox 3"/>
          <p:cNvSpPr txBox="1"/>
          <p:nvPr/>
        </p:nvSpPr>
        <p:spPr>
          <a:xfrm>
            <a:off x="1028689" y="618363"/>
            <a:ext cx="16885614"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IMPLEMENTATION</a:t>
            </a:r>
          </a:p>
        </p:txBody>
      </p:sp>
      <p:sp>
        <p:nvSpPr>
          <p:cNvPr id="4" name="TextBox 4"/>
          <p:cNvSpPr txBox="1"/>
          <p:nvPr/>
        </p:nvSpPr>
        <p:spPr>
          <a:xfrm>
            <a:off x="1028689" y="1506114"/>
            <a:ext cx="8115311" cy="8588505"/>
          </a:xfrm>
          <a:prstGeom prst="rect">
            <a:avLst/>
          </a:prstGeom>
        </p:spPr>
        <p:txBody>
          <a:bodyPr lIns="0" tIns="0" rIns="0" bIns="0" rtlCol="0" anchor="t">
            <a:spAutoFit/>
          </a:bodyPr>
          <a:lstStyle/>
          <a:p>
            <a:pPr algn="l">
              <a:lnSpc>
                <a:spcPts val="5235"/>
              </a:lnSpc>
            </a:pPr>
            <a:r>
              <a:rPr lang="en-US" sz="2799" b="1" spc="-41" dirty="0">
                <a:solidFill>
                  <a:srgbClr val="312919"/>
                </a:solidFill>
                <a:latin typeface="Gotham Bold"/>
                <a:ea typeface="Gotham Bold"/>
                <a:cs typeface="Gotham Bold"/>
                <a:sym typeface="Gotham Bold"/>
              </a:rPr>
              <a:t>Challenges Faced:</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Data migration breakdown during full-scale uploads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Interfacing issues with legacy HR and logistics systems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Pressure to complete before FY-end</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Need for manual re-entry of many records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Data migration issues caused a 25% delay in Phase 1.</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Legacy system incompatibility delayed HR and logistics integration by 6 weeks.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Finance team reported 20% increase in workload during reformatting phase.</a:t>
            </a:r>
          </a:p>
        </p:txBody>
      </p:sp>
      <p:sp>
        <p:nvSpPr>
          <p:cNvPr id="5" name="TextBox 5"/>
          <p:cNvSpPr txBox="1"/>
          <p:nvPr/>
        </p:nvSpPr>
        <p:spPr>
          <a:xfrm>
            <a:off x="9725973" y="1506114"/>
            <a:ext cx="7877184" cy="6524498"/>
          </a:xfrm>
          <a:prstGeom prst="rect">
            <a:avLst/>
          </a:prstGeom>
        </p:spPr>
        <p:txBody>
          <a:bodyPr lIns="0" tIns="0" rIns="0" bIns="0" rtlCol="0" anchor="t">
            <a:spAutoFit/>
          </a:bodyPr>
          <a:lstStyle/>
          <a:p>
            <a:pPr algn="l">
              <a:lnSpc>
                <a:spcPts val="5235"/>
              </a:lnSpc>
            </a:pPr>
            <a:r>
              <a:rPr lang="en-US" sz="2799" b="1" spc="-41">
                <a:solidFill>
                  <a:srgbClr val="312919"/>
                </a:solidFill>
                <a:latin typeface="Gotham Bold"/>
                <a:ea typeface="Gotham Bold"/>
                <a:cs typeface="Gotham Bold"/>
                <a:sym typeface="Gotham Bold"/>
              </a:rPr>
              <a:t>Key Solutions:</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In-house Python scripts cleaned data 4x faster than manual methods.</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Middleware integration reduced HR sync lag from 8 hours to 20 minutes.</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8 sandbox patch cycles were conducted before go-live.</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Oracle-certified super-users increased from 5 to 22 in 3 months, covering all departments.</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829682" y="-545920"/>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US"/>
          </a:p>
        </p:txBody>
      </p:sp>
      <p:sp>
        <p:nvSpPr>
          <p:cNvPr id="4" name="TextBox 4"/>
          <p:cNvSpPr txBox="1"/>
          <p:nvPr/>
        </p:nvSpPr>
        <p:spPr>
          <a:xfrm>
            <a:off x="1028700" y="1011240"/>
            <a:ext cx="16885614"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DATA MANAGEMENT AFTER ERP</a:t>
            </a:r>
          </a:p>
        </p:txBody>
      </p:sp>
      <p:sp>
        <p:nvSpPr>
          <p:cNvPr id="5" name="TextBox 5"/>
          <p:cNvSpPr txBox="1"/>
          <p:nvPr/>
        </p:nvSpPr>
        <p:spPr>
          <a:xfrm>
            <a:off x="1028689" y="2256215"/>
            <a:ext cx="7877184" cy="5867273"/>
          </a:xfrm>
          <a:prstGeom prst="rect">
            <a:avLst/>
          </a:prstGeom>
        </p:spPr>
        <p:txBody>
          <a:bodyPr lIns="0" tIns="0" rIns="0" bIns="0" rtlCol="0" anchor="t">
            <a:spAutoFit/>
          </a:bodyPr>
          <a:lstStyle/>
          <a:p>
            <a:pPr algn="l">
              <a:lnSpc>
                <a:spcPts val="5235"/>
              </a:lnSpc>
            </a:pPr>
            <a:r>
              <a:rPr lang="en-US" sz="2799" b="1" spc="-41">
                <a:solidFill>
                  <a:srgbClr val="312919"/>
                </a:solidFill>
                <a:latin typeface="Gotham Bold"/>
                <a:ea typeface="Gotham Bold"/>
                <a:cs typeface="Gotham Bold"/>
                <a:sym typeface="Gotham Bold"/>
              </a:rPr>
              <a:t>Changes Introduced:</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Centralized data reduced duplication errors by 65%.</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Oracle dashboards reduced reporting time from 2 days to under 2 hours.</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Automated backups and role-based access improved audit readiness by 40%.</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Version history features allowed traceability of 100% of financial entries.</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13</a:t>
            </a:r>
          </a:p>
        </p:txBody>
      </p:sp>
      <p:pic>
        <p:nvPicPr>
          <p:cNvPr id="8" name="Picture 7" descr="A close-up of icons&#10;&#10;AI-generated content may be incorrect.">
            <a:extLst>
              <a:ext uri="{FF2B5EF4-FFF2-40B4-BE49-F238E27FC236}">
                <a16:creationId xmlns:a16="http://schemas.microsoft.com/office/drawing/2014/main" id="{0C6C0F42-223A-5ADA-1E9D-D154690346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1946" y="2066165"/>
            <a:ext cx="9134061" cy="60893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829682" y="-545920"/>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US"/>
          </a:p>
        </p:txBody>
      </p:sp>
      <p:sp>
        <p:nvSpPr>
          <p:cNvPr id="3" name="TextBox 3"/>
          <p:cNvSpPr txBox="1"/>
          <p:nvPr/>
        </p:nvSpPr>
        <p:spPr>
          <a:xfrm>
            <a:off x="326236" y="1959624"/>
            <a:ext cx="11716920" cy="7181723"/>
          </a:xfrm>
          <a:prstGeom prst="rect">
            <a:avLst/>
          </a:prstGeom>
        </p:spPr>
        <p:txBody>
          <a:bodyPr lIns="0" tIns="0" rIns="0" bIns="0" rtlCol="0" anchor="t">
            <a:spAutoFit/>
          </a:bodyPr>
          <a:lstStyle/>
          <a:p>
            <a:pPr algn="l">
              <a:lnSpc>
                <a:spcPts val="5235"/>
              </a:lnSpc>
            </a:pPr>
            <a:r>
              <a:rPr lang="en-US" sz="2799" b="1" spc="-41" dirty="0">
                <a:solidFill>
                  <a:srgbClr val="312919"/>
                </a:solidFill>
                <a:latin typeface="Gotham Bold"/>
                <a:ea typeface="Gotham Bold"/>
                <a:cs typeface="Gotham Bold"/>
                <a:sym typeface="Gotham Bold"/>
              </a:rPr>
              <a:t>Tools Used:</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Oracle Business Intelligence (BI) for standard reports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Power BI for custom dashboards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Internal scripts for data extraction</a:t>
            </a:r>
          </a:p>
          <a:p>
            <a:pPr algn="l">
              <a:lnSpc>
                <a:spcPts val="5235"/>
              </a:lnSpc>
            </a:pPr>
            <a:r>
              <a:rPr lang="en-US" sz="2799" b="1" spc="-41" dirty="0">
                <a:solidFill>
                  <a:srgbClr val="312919"/>
                </a:solidFill>
                <a:latin typeface="Gotham Bold"/>
                <a:ea typeface="Gotham Bold"/>
                <a:cs typeface="Gotham Bold"/>
                <a:sym typeface="Gotham Bold"/>
              </a:rPr>
              <a:t>Reports Generated:</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Budget vs. actual analysis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Vendor performance reports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Payroll and leave summaries</a:t>
            </a:r>
          </a:p>
          <a:p>
            <a:pPr algn="l">
              <a:lnSpc>
                <a:spcPts val="5235"/>
              </a:lnSpc>
            </a:pPr>
            <a:r>
              <a:rPr lang="en-US" sz="2799" b="1" spc="-41" dirty="0">
                <a:solidFill>
                  <a:srgbClr val="312919"/>
                </a:solidFill>
                <a:latin typeface="Gotham Bold"/>
                <a:ea typeface="Gotham Bold"/>
                <a:cs typeface="Gotham Bold"/>
                <a:sym typeface="Gotham Bold"/>
              </a:rPr>
              <a:t>Ongoing Issues: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Sync delays between ERP and legacy tools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Resistance to automation in some teams</a:t>
            </a:r>
          </a:p>
        </p:txBody>
      </p:sp>
      <p:sp>
        <p:nvSpPr>
          <p:cNvPr id="5" name="TextBox 5"/>
          <p:cNvSpPr txBox="1"/>
          <p:nvPr/>
        </p:nvSpPr>
        <p:spPr>
          <a:xfrm>
            <a:off x="575997" y="596896"/>
            <a:ext cx="16885614"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TOOLS, REPORTS &amp; ONGOING ISSUES</a:t>
            </a:r>
          </a:p>
        </p:txBody>
      </p:sp>
      <p:sp>
        <p:nvSpPr>
          <p:cNvPr id="7" name="TextBox 7"/>
          <p:cNvSpPr txBox="1"/>
          <p:nvPr/>
        </p:nvSpPr>
        <p:spPr>
          <a:xfrm>
            <a:off x="17769840" y="9887097"/>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14</a:t>
            </a:r>
          </a:p>
        </p:txBody>
      </p:sp>
      <p:pic>
        <p:nvPicPr>
          <p:cNvPr id="17" name="Picture 16" descr="A black screen with text and numbers&#10;&#10;AI-generated content may be incorrect.">
            <a:extLst>
              <a:ext uri="{FF2B5EF4-FFF2-40B4-BE49-F238E27FC236}">
                <a16:creationId xmlns:a16="http://schemas.microsoft.com/office/drawing/2014/main" id="{C1C81727-7160-F56B-67FB-B6C8E8A2D2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6600" y="2365699"/>
            <a:ext cx="6407943" cy="63695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829682" y="-545920"/>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US"/>
          </a:p>
        </p:txBody>
      </p:sp>
      <p:sp>
        <p:nvSpPr>
          <p:cNvPr id="3" name="TextBox 3"/>
          <p:cNvSpPr txBox="1"/>
          <p:nvPr/>
        </p:nvSpPr>
        <p:spPr>
          <a:xfrm>
            <a:off x="466727" y="2102400"/>
            <a:ext cx="10079244" cy="7306713"/>
          </a:xfrm>
          <a:prstGeom prst="rect">
            <a:avLst/>
          </a:prstGeom>
        </p:spPr>
        <p:txBody>
          <a:bodyPr lIns="0" tIns="0" rIns="0" bIns="0" rtlCol="0" anchor="t">
            <a:spAutoFit/>
          </a:bodyPr>
          <a:lstStyle/>
          <a:p>
            <a:pPr algn="l">
              <a:lnSpc>
                <a:spcPts val="4504"/>
              </a:lnSpc>
            </a:pPr>
            <a:r>
              <a:rPr lang="en-US" sz="2408" b="1" spc="-36">
                <a:solidFill>
                  <a:srgbClr val="312919"/>
                </a:solidFill>
                <a:latin typeface="Gotham Bold"/>
                <a:ea typeface="Gotham Bold"/>
                <a:cs typeface="Gotham Bold"/>
                <a:sym typeface="Gotham Bold"/>
              </a:rPr>
              <a:t>Strategic Plans:</a:t>
            </a:r>
          </a:p>
          <a:p>
            <a:pPr marL="520026" lvl="1" indent="-260013" algn="l">
              <a:lnSpc>
                <a:spcPts val="4504"/>
              </a:lnSpc>
              <a:buFont typeface="Arial"/>
              <a:buChar char="•"/>
            </a:pPr>
            <a:r>
              <a:rPr lang="en-US" sz="2408" spc="-36">
                <a:solidFill>
                  <a:srgbClr val="312919"/>
                </a:solidFill>
                <a:latin typeface="Gotham"/>
                <a:ea typeface="Gotham"/>
                <a:cs typeface="Gotham"/>
                <a:sym typeface="Gotham"/>
              </a:rPr>
              <a:t>Phasing out legacy systems is projected to save $100K/year in maintenance costs.</a:t>
            </a:r>
          </a:p>
          <a:p>
            <a:pPr marL="520026" lvl="1" indent="-260013" algn="l">
              <a:lnSpc>
                <a:spcPts val="4504"/>
              </a:lnSpc>
              <a:buFont typeface="Arial"/>
              <a:buChar char="•"/>
            </a:pPr>
            <a:r>
              <a:rPr lang="en-US" sz="2408" spc="-36">
                <a:solidFill>
                  <a:srgbClr val="312919"/>
                </a:solidFill>
                <a:latin typeface="Gotham"/>
                <a:ea typeface="Gotham"/>
                <a:cs typeface="Gotham"/>
                <a:sym typeface="Gotham"/>
              </a:rPr>
              <a:t>Plan to roll out Oracle CRM and Project modules by Q2 2025.</a:t>
            </a:r>
          </a:p>
          <a:p>
            <a:pPr marL="520026" lvl="1" indent="-260013" algn="l">
              <a:lnSpc>
                <a:spcPts val="4504"/>
              </a:lnSpc>
              <a:buFont typeface="Arial"/>
              <a:buChar char="•"/>
            </a:pPr>
            <a:r>
              <a:rPr lang="en-US" sz="2408" spc="-36">
                <a:solidFill>
                  <a:srgbClr val="312919"/>
                </a:solidFill>
                <a:latin typeface="Gotham"/>
                <a:ea typeface="Gotham"/>
                <a:cs typeface="Gotham"/>
                <a:sym typeface="Gotham"/>
              </a:rPr>
              <a:t>Data audits scheduled bi-annually, involving 2 internal auditors and 1 external partner.</a:t>
            </a:r>
          </a:p>
          <a:p>
            <a:pPr marL="520026" lvl="1" indent="-260013" algn="l">
              <a:lnSpc>
                <a:spcPts val="4504"/>
              </a:lnSpc>
              <a:buFont typeface="Arial"/>
              <a:buChar char="•"/>
            </a:pPr>
            <a:r>
              <a:rPr lang="en-US" sz="2408" spc="-36">
                <a:solidFill>
                  <a:srgbClr val="312919"/>
                </a:solidFill>
                <a:latin typeface="Gotham"/>
                <a:ea typeface="Gotham"/>
                <a:cs typeface="Gotham"/>
                <a:sym typeface="Gotham"/>
              </a:rPr>
              <a:t>Training budget for 2024–25 set at USD 60,000 to boost ERP literacy.</a:t>
            </a:r>
          </a:p>
          <a:p>
            <a:pPr algn="l">
              <a:lnSpc>
                <a:spcPts val="4504"/>
              </a:lnSpc>
            </a:pPr>
            <a:r>
              <a:rPr lang="en-US" sz="2408" b="1" spc="-36">
                <a:solidFill>
                  <a:srgbClr val="312919"/>
                </a:solidFill>
                <a:latin typeface="Gotham Bold"/>
                <a:ea typeface="Gotham Bold"/>
                <a:cs typeface="Gotham Bold"/>
                <a:sym typeface="Gotham Bold"/>
              </a:rPr>
              <a:t>Lessons Learned:</a:t>
            </a:r>
          </a:p>
          <a:p>
            <a:pPr marL="520026" lvl="1" indent="-260013" algn="l">
              <a:lnSpc>
                <a:spcPts val="4504"/>
              </a:lnSpc>
              <a:buFont typeface="Arial"/>
              <a:buChar char="•"/>
            </a:pPr>
            <a:r>
              <a:rPr lang="en-US" sz="2408" spc="-36">
                <a:solidFill>
                  <a:srgbClr val="312919"/>
                </a:solidFill>
                <a:latin typeface="Gotham"/>
                <a:ea typeface="Gotham"/>
                <a:cs typeface="Gotham"/>
                <a:sym typeface="Gotham"/>
              </a:rPr>
              <a:t>Don’t rush the implementation</a:t>
            </a:r>
          </a:p>
          <a:p>
            <a:pPr marL="520026" lvl="1" indent="-260013" algn="l">
              <a:lnSpc>
                <a:spcPts val="4504"/>
              </a:lnSpc>
              <a:buFont typeface="Arial"/>
              <a:buChar char="•"/>
            </a:pPr>
            <a:r>
              <a:rPr lang="en-US" sz="2408" spc="-36">
                <a:solidFill>
                  <a:srgbClr val="312919"/>
                </a:solidFill>
                <a:latin typeface="Gotham"/>
                <a:ea typeface="Gotham"/>
                <a:cs typeface="Gotham"/>
                <a:sym typeface="Gotham"/>
              </a:rPr>
              <a:t>Test with full datasets, not just samples</a:t>
            </a:r>
          </a:p>
          <a:p>
            <a:pPr marL="520026" lvl="1" indent="-260013" algn="l">
              <a:lnSpc>
                <a:spcPts val="4504"/>
              </a:lnSpc>
              <a:buFont typeface="Arial"/>
              <a:buChar char="•"/>
            </a:pPr>
            <a:r>
              <a:rPr lang="en-US" sz="2408" spc="-36">
                <a:solidFill>
                  <a:srgbClr val="312919"/>
                </a:solidFill>
                <a:latin typeface="Gotham"/>
                <a:ea typeface="Gotham"/>
                <a:cs typeface="Gotham"/>
                <a:sym typeface="Gotham"/>
              </a:rPr>
              <a:t>Prioritize data formatting and quality</a:t>
            </a:r>
          </a:p>
          <a:p>
            <a:pPr marL="520026" lvl="1" indent="-260013" algn="l">
              <a:lnSpc>
                <a:spcPts val="4504"/>
              </a:lnSpc>
              <a:buFont typeface="Arial"/>
              <a:buChar char="•"/>
            </a:pPr>
            <a:r>
              <a:rPr lang="en-US" sz="2408" spc="-36">
                <a:solidFill>
                  <a:srgbClr val="312919"/>
                </a:solidFill>
                <a:latin typeface="Gotham"/>
                <a:ea typeface="Gotham"/>
                <a:cs typeface="Gotham"/>
                <a:sym typeface="Gotham"/>
              </a:rPr>
              <a:t>Invest in user training early</a:t>
            </a:r>
          </a:p>
        </p:txBody>
      </p:sp>
      <p:sp>
        <p:nvSpPr>
          <p:cNvPr id="5" name="TextBox 5"/>
          <p:cNvSpPr txBox="1"/>
          <p:nvPr/>
        </p:nvSpPr>
        <p:spPr>
          <a:xfrm>
            <a:off x="1028689" y="618363"/>
            <a:ext cx="16885614"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STRATEGY &amp; LESSONS LEARNED</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15</a:t>
            </a:r>
          </a:p>
        </p:txBody>
      </p:sp>
      <p:pic>
        <p:nvPicPr>
          <p:cNvPr id="8" name="Picture 7" descr="A close-up of a chess piece and a clipboard&#10;&#10;AI-generated content may be incorrect.">
            <a:extLst>
              <a:ext uri="{FF2B5EF4-FFF2-40B4-BE49-F238E27FC236}">
                <a16:creationId xmlns:a16="http://schemas.microsoft.com/office/drawing/2014/main" id="{E09D126F-FBFF-5FD1-E391-0671B50185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2953" y="2933700"/>
            <a:ext cx="6991350" cy="46609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4490515" y="-2377820"/>
            <a:ext cx="19285436" cy="15042640"/>
          </a:xfrm>
          <a:custGeom>
            <a:avLst/>
            <a:gdLst/>
            <a:ahLst/>
            <a:cxnLst/>
            <a:rect l="l" t="t" r="r" b="b"/>
            <a:pathLst>
              <a:path w="19285436" h="15042640">
                <a:moveTo>
                  <a:pt x="0" y="0"/>
                </a:moveTo>
                <a:lnTo>
                  <a:pt x="19285437" y="0"/>
                </a:lnTo>
                <a:lnTo>
                  <a:pt x="19285437" y="15042640"/>
                </a:lnTo>
                <a:lnTo>
                  <a:pt x="0" y="150426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819150" y="2700805"/>
            <a:ext cx="16440150" cy="3444776"/>
          </a:xfrm>
          <a:prstGeom prst="rect">
            <a:avLst/>
          </a:prstGeom>
        </p:spPr>
        <p:txBody>
          <a:bodyPr lIns="0" tIns="0" rIns="0" bIns="0" rtlCol="0" anchor="t">
            <a:spAutoFit/>
          </a:bodyPr>
          <a:lstStyle/>
          <a:p>
            <a:pPr algn="l">
              <a:lnSpc>
                <a:spcPts val="25368"/>
              </a:lnSpc>
              <a:spcBef>
                <a:spcPct val="0"/>
              </a:spcBef>
            </a:pPr>
            <a:r>
              <a:rPr lang="en-US" sz="18120" i="1" spc="-906">
                <a:solidFill>
                  <a:srgbClr val="312919"/>
                </a:solidFill>
                <a:latin typeface="Times New Roman Condensed Italics"/>
                <a:ea typeface="Times New Roman Condensed Italics"/>
                <a:cs typeface="Times New Roman Condensed Italics"/>
                <a:sym typeface="Times New Roman Condensed Italics"/>
              </a:rPr>
              <a:t>Thank you.</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16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829682" y="-545920"/>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US"/>
          </a:p>
        </p:txBody>
      </p:sp>
      <p:sp>
        <p:nvSpPr>
          <p:cNvPr id="3" name="TextBox 3"/>
          <p:cNvSpPr txBox="1"/>
          <p:nvPr/>
        </p:nvSpPr>
        <p:spPr>
          <a:xfrm>
            <a:off x="1229283" y="618363"/>
            <a:ext cx="11269282"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AGENDA</a:t>
            </a:r>
          </a:p>
        </p:txBody>
      </p:sp>
      <p:sp>
        <p:nvSpPr>
          <p:cNvPr id="4" name="TextBox 4"/>
          <p:cNvSpPr txBox="1"/>
          <p:nvPr/>
        </p:nvSpPr>
        <p:spPr>
          <a:xfrm>
            <a:off x="1028700" y="1534097"/>
            <a:ext cx="7877184" cy="7875016"/>
          </a:xfrm>
          <a:prstGeom prst="rect">
            <a:avLst/>
          </a:prstGeom>
        </p:spPr>
        <p:txBody>
          <a:bodyPr lIns="0" tIns="0" rIns="0" bIns="0" rtlCol="0" anchor="t">
            <a:spAutoFit/>
          </a:bodyPr>
          <a:lstStyle/>
          <a:p>
            <a:pPr marL="561341" lvl="1" indent="-280670" algn="l">
              <a:lnSpc>
                <a:spcPts val="4862"/>
              </a:lnSpc>
              <a:buFont typeface="Arial"/>
              <a:buChar char="•"/>
            </a:pPr>
            <a:r>
              <a:rPr lang="en-US" sz="2600" spc="-39" dirty="0">
                <a:solidFill>
                  <a:srgbClr val="312919"/>
                </a:solidFill>
                <a:latin typeface="Gotham"/>
                <a:ea typeface="Gotham"/>
                <a:cs typeface="Gotham"/>
                <a:sym typeface="Gotham"/>
              </a:rPr>
              <a:t>Company &amp; Interviewee Background</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Motivation for Adoption</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Pre-ERP Systems &amp; Challenges</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Internal &amp; External Drivers for ERP</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Data Management before ERP</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Good Practices before ERP</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Pre-ERP Issues &amp; Examples</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ERP Implementation Timeline</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Project Team &amp; Implementation Approach</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Implementation</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Data Management after ERP</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Tools, Reports &amp; Ongoing Issues</a:t>
            </a:r>
          </a:p>
          <a:p>
            <a:pPr marL="561341" lvl="1" indent="-280670" algn="l">
              <a:lnSpc>
                <a:spcPts val="4862"/>
              </a:lnSpc>
              <a:buFont typeface="Arial"/>
              <a:buChar char="•"/>
            </a:pPr>
            <a:r>
              <a:rPr lang="en-US" sz="2600" spc="-39" dirty="0">
                <a:solidFill>
                  <a:srgbClr val="312919"/>
                </a:solidFill>
                <a:latin typeface="Gotham"/>
                <a:ea typeface="Gotham"/>
                <a:cs typeface="Gotham"/>
                <a:sym typeface="Gotham"/>
              </a:rPr>
              <a:t>Strategy &amp; Lessons Learned</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2</a:t>
            </a:r>
          </a:p>
        </p:txBody>
      </p:sp>
      <p:sp>
        <p:nvSpPr>
          <p:cNvPr id="6" name="Freeform 6"/>
          <p:cNvSpPr/>
          <p:nvPr/>
        </p:nvSpPr>
        <p:spPr>
          <a:xfrm>
            <a:off x="1982082" y="-393520"/>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US"/>
          </a:p>
        </p:txBody>
      </p:sp>
      <p:pic>
        <p:nvPicPr>
          <p:cNvPr id="11" name="Picture 10" descr="A diagram of a company's erp&#10;&#10;AI-generated content may be incorrect.">
            <a:extLst>
              <a:ext uri="{FF2B5EF4-FFF2-40B4-BE49-F238E27FC236}">
                <a16:creationId xmlns:a16="http://schemas.microsoft.com/office/drawing/2014/main" id="{7AB178FA-8912-A451-9CC8-4117A764E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0300" y="1866900"/>
            <a:ext cx="7315200" cy="5800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1028700" y="2271078"/>
            <a:ext cx="12894453" cy="8169416"/>
          </a:xfrm>
          <a:prstGeom prst="rect">
            <a:avLst/>
          </a:prstGeom>
        </p:spPr>
        <p:txBody>
          <a:bodyPr wrap="square" lIns="0" tIns="0" rIns="0" bIns="0" rtlCol="0" anchor="t">
            <a:spAutoFit/>
          </a:bodyPr>
          <a:lstStyle/>
          <a:p>
            <a:pPr algn="l">
              <a:lnSpc>
                <a:spcPts val="3150"/>
              </a:lnSpc>
            </a:pPr>
            <a:r>
              <a:rPr lang="en-US" sz="2100" b="1" spc="-31" dirty="0">
                <a:solidFill>
                  <a:srgbClr val="312919"/>
                </a:solidFill>
                <a:latin typeface="Gotham" panose="020B0604020202020204" charset="0"/>
                <a:ea typeface="Gotham Bold"/>
                <a:cs typeface="Gotham" panose="020B0604020202020204" charset="0"/>
                <a:sym typeface="Gotham Bold"/>
              </a:rPr>
              <a:t>IBS Software Overview:</a:t>
            </a:r>
          </a:p>
          <a:p>
            <a:pPr marL="453393" lvl="1" indent="-226697"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Industry: IT solutions for travel, transportation, logistics</a:t>
            </a:r>
          </a:p>
          <a:p>
            <a:pPr marL="453393" lvl="1" indent="-226697"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Founded: 1997</a:t>
            </a:r>
          </a:p>
          <a:p>
            <a:pPr marL="453393" lvl="1" indent="-226697"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Headquarters: Trivandrum, India</a:t>
            </a:r>
          </a:p>
          <a:p>
            <a:pPr marL="453393" lvl="1" indent="-226697"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Employees: 3,500+</a:t>
            </a:r>
          </a:p>
          <a:p>
            <a:pPr marL="453393" lvl="1" indent="-226697"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Key Clients: 170+ airlines, airports, and cruise lines</a:t>
            </a:r>
          </a:p>
          <a:p>
            <a:pPr marL="453393" lvl="1" indent="-226697"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Core Products:</a:t>
            </a:r>
          </a:p>
          <a:p>
            <a:pPr marL="906786" lvl="2" indent="-302262"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Airline operations (crew, cargo, passenger systems)</a:t>
            </a:r>
          </a:p>
          <a:p>
            <a:pPr marL="906786" lvl="2" indent="-302262"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Hospitality tech</a:t>
            </a:r>
          </a:p>
          <a:p>
            <a:pPr marL="906786" lvl="2" indent="-302262"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Energy logistics platforms</a:t>
            </a:r>
          </a:p>
          <a:p>
            <a:pPr algn="l">
              <a:lnSpc>
                <a:spcPts val="3150"/>
              </a:lnSpc>
            </a:pPr>
            <a:endParaRPr lang="en-US" sz="2100" spc="-31" dirty="0">
              <a:solidFill>
                <a:srgbClr val="312919"/>
              </a:solidFill>
              <a:latin typeface="Gotham" panose="020B0604020202020204" charset="0"/>
              <a:ea typeface="Gotham"/>
              <a:cs typeface="Gotham" panose="020B0604020202020204" charset="0"/>
              <a:sym typeface="Gotham"/>
            </a:endParaRPr>
          </a:p>
          <a:p>
            <a:pPr algn="l">
              <a:lnSpc>
                <a:spcPts val="3150"/>
              </a:lnSpc>
            </a:pPr>
            <a:r>
              <a:rPr lang="en-US" sz="2100" b="1" spc="-31" dirty="0">
                <a:solidFill>
                  <a:srgbClr val="312919"/>
                </a:solidFill>
                <a:latin typeface="Gotham" panose="020B0604020202020204" charset="0"/>
                <a:ea typeface="Gotham Bold"/>
                <a:cs typeface="Gotham" panose="020B0604020202020204" charset="0"/>
                <a:sym typeface="Gotham Bold"/>
              </a:rPr>
              <a:t>Interviewee:</a:t>
            </a:r>
          </a:p>
          <a:p>
            <a:pPr marL="453393" lvl="1" indent="-226697"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Name: Mr. Ajith Ashok</a:t>
            </a:r>
          </a:p>
          <a:p>
            <a:pPr marL="453393" lvl="1" indent="-226697"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Position: Account Executive</a:t>
            </a:r>
          </a:p>
          <a:p>
            <a:pPr marL="453393" lvl="1" indent="-226697"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Department: Accounts Payable</a:t>
            </a:r>
          </a:p>
          <a:p>
            <a:pPr marL="453393" lvl="1" indent="-226697" algn="l">
              <a:lnSpc>
                <a:spcPts val="3150"/>
              </a:lnSpc>
              <a:buFont typeface="Arial"/>
              <a:buChar char="•"/>
            </a:pPr>
            <a:r>
              <a:rPr lang="en-US" sz="2100" spc="-31" dirty="0">
                <a:solidFill>
                  <a:srgbClr val="312919"/>
                </a:solidFill>
                <a:latin typeface="Gotham" panose="020B0604020202020204" charset="0"/>
                <a:ea typeface="Gotham"/>
                <a:cs typeface="Gotham" panose="020B0604020202020204" charset="0"/>
                <a:sym typeface="Gotham"/>
              </a:rPr>
              <a:t>Role: T</a:t>
            </a:r>
            <a:r>
              <a:rPr lang="en-US" sz="2100" dirty="0">
                <a:latin typeface="Gotham" panose="020B0604020202020204" charset="0"/>
                <a:cs typeface="Gotham" panose="020B0604020202020204" charset="0"/>
              </a:rPr>
              <a:t>esting the system’s invoice workflows and coordinating with IT for payment data migration.</a:t>
            </a:r>
          </a:p>
          <a:p>
            <a:pPr marL="453393" lvl="1" indent="-226697" algn="l">
              <a:lnSpc>
                <a:spcPts val="3150"/>
              </a:lnSpc>
              <a:buFont typeface="Arial"/>
              <a:buChar char="•"/>
            </a:pPr>
            <a:endParaRPr lang="en-US" sz="2100" dirty="0">
              <a:latin typeface="Gotham" panose="020B0604020202020204" charset="0"/>
              <a:cs typeface="Gotham" panose="020B0604020202020204" charset="0"/>
            </a:endParaRPr>
          </a:p>
          <a:p>
            <a:pPr marL="226696" lvl="1" algn="l">
              <a:lnSpc>
                <a:spcPts val="3150"/>
              </a:lnSpc>
            </a:pPr>
            <a:r>
              <a:rPr lang="en-US" sz="2100" i="1" spc="-31" dirty="0">
                <a:solidFill>
                  <a:srgbClr val="312919"/>
                </a:solidFill>
                <a:latin typeface="Gotham" panose="020B0604020202020204" charset="0"/>
                <a:ea typeface="Gotham"/>
                <a:cs typeface="Gotham" panose="020B0604020202020204" charset="0"/>
                <a:sym typeface="Gotham"/>
              </a:rPr>
              <a:t>Note: Ajith consulted with other seniors for assisting with this project.</a:t>
            </a:r>
          </a:p>
          <a:p>
            <a:pPr algn="l">
              <a:lnSpc>
                <a:spcPts val="3150"/>
              </a:lnSpc>
            </a:pPr>
            <a:endParaRPr lang="en-US" sz="2100" spc="-31" dirty="0">
              <a:solidFill>
                <a:srgbClr val="312919"/>
              </a:solidFill>
              <a:latin typeface="Gotham" panose="020B0604020202020204" charset="0"/>
              <a:ea typeface="Gotham"/>
              <a:cs typeface="Gotham" panose="020B0604020202020204" charset="0"/>
              <a:sym typeface="Gotham"/>
            </a:endParaRPr>
          </a:p>
        </p:txBody>
      </p:sp>
      <p:sp>
        <p:nvSpPr>
          <p:cNvPr id="3" name="TextBox 3"/>
          <p:cNvSpPr txBox="1"/>
          <p:nvPr/>
        </p:nvSpPr>
        <p:spPr>
          <a:xfrm>
            <a:off x="1028700" y="676815"/>
            <a:ext cx="13018924" cy="160172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COMPANY &amp; INTERVIEWEE BACKGROUND</a:t>
            </a:r>
          </a:p>
        </p:txBody>
      </p:sp>
      <p:sp>
        <p:nvSpPr>
          <p:cNvPr id="4" name="Freeform 4"/>
          <p:cNvSpPr/>
          <p:nvPr/>
        </p:nvSpPr>
        <p:spPr>
          <a:xfrm flipH="1">
            <a:off x="11454553" y="-545920"/>
            <a:ext cx="28550447" cy="11313545"/>
          </a:xfrm>
          <a:custGeom>
            <a:avLst/>
            <a:gdLst/>
            <a:ahLst/>
            <a:cxnLst/>
            <a:rect l="l" t="t" r="r" b="b"/>
            <a:pathLst>
              <a:path w="28550447" h="11313545">
                <a:moveTo>
                  <a:pt x="28550447" y="0"/>
                </a:moveTo>
                <a:lnTo>
                  <a:pt x="0" y="0"/>
                </a:lnTo>
                <a:lnTo>
                  <a:pt x="0" y="11313545"/>
                </a:lnTo>
                <a:lnTo>
                  <a:pt x="28550447" y="11313545"/>
                </a:lnTo>
                <a:lnTo>
                  <a:pt x="28550447"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US" dirty="0"/>
          </a:p>
        </p:txBody>
      </p:sp>
      <p:sp>
        <p:nvSpPr>
          <p:cNvPr id="5" name="Freeform 5"/>
          <p:cNvSpPr/>
          <p:nvPr/>
        </p:nvSpPr>
        <p:spPr>
          <a:xfrm>
            <a:off x="11101087" y="2446715"/>
            <a:ext cx="7186913" cy="1496453"/>
          </a:xfrm>
          <a:custGeom>
            <a:avLst/>
            <a:gdLst/>
            <a:ahLst/>
            <a:cxnLst/>
            <a:rect l="l" t="t" r="r" b="b"/>
            <a:pathLst>
              <a:path w="7186913" h="1496453">
                <a:moveTo>
                  <a:pt x="0" y="0"/>
                </a:moveTo>
                <a:lnTo>
                  <a:pt x="7186913" y="0"/>
                </a:lnTo>
                <a:lnTo>
                  <a:pt x="7186913" y="1496453"/>
                </a:lnTo>
                <a:lnTo>
                  <a:pt x="0" y="1496453"/>
                </a:lnTo>
                <a:lnTo>
                  <a:pt x="0" y="0"/>
                </a:lnTo>
                <a:close/>
              </a:path>
            </a:pathLst>
          </a:custGeom>
          <a:blipFill>
            <a:blip r:embed="rId5"/>
            <a:stretch>
              <a:fillRect/>
            </a:stretch>
          </a:blipFill>
        </p:spPr>
        <p:txBody>
          <a:bodyPr/>
          <a:lstStyle/>
          <a:p>
            <a:endParaRPr lang="en-US"/>
          </a:p>
        </p:txBody>
      </p:sp>
      <p:sp>
        <p:nvSpPr>
          <p:cNvPr id="6" name="Freeform 6"/>
          <p:cNvSpPr/>
          <p:nvPr/>
        </p:nvSpPr>
        <p:spPr>
          <a:xfrm>
            <a:off x="12261462" y="4815309"/>
            <a:ext cx="5509791" cy="5509791"/>
          </a:xfrm>
          <a:custGeom>
            <a:avLst/>
            <a:gdLst/>
            <a:ahLst/>
            <a:cxnLst/>
            <a:rect l="l" t="t" r="r" b="b"/>
            <a:pathLst>
              <a:path w="5509791" h="5509791">
                <a:moveTo>
                  <a:pt x="0" y="0"/>
                </a:moveTo>
                <a:lnTo>
                  <a:pt x="5509790" y="0"/>
                </a:lnTo>
                <a:lnTo>
                  <a:pt x="5509790" y="5509790"/>
                </a:lnTo>
                <a:lnTo>
                  <a:pt x="0" y="5509790"/>
                </a:lnTo>
                <a:lnTo>
                  <a:pt x="0" y="0"/>
                </a:lnTo>
                <a:close/>
              </a:path>
            </a:pathLst>
          </a:custGeom>
          <a:blipFill>
            <a:blip r:embed="rId6"/>
            <a:stretch>
              <a:fillRect/>
            </a:stretch>
          </a:blipFill>
        </p:spPr>
        <p:txBody>
          <a:bodyPr/>
          <a:lstStyle/>
          <a:p>
            <a:endParaRPr lang="en-US" dirty="0"/>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grpSp>
        <p:nvGrpSpPr>
          <p:cNvPr id="2" name="Group 2"/>
          <p:cNvGrpSpPr/>
          <p:nvPr/>
        </p:nvGrpSpPr>
        <p:grpSpPr>
          <a:xfrm>
            <a:off x="4386537" y="8576976"/>
            <a:ext cx="9280193" cy="1362647"/>
            <a:chOff x="0" y="0"/>
            <a:chExt cx="12373591" cy="1816863"/>
          </a:xfrm>
        </p:grpSpPr>
        <p:pic>
          <p:nvPicPr>
            <p:cNvPr id="3" name="Picture 3"/>
            <p:cNvPicPr>
              <a:picLocks noChangeAspect="1"/>
            </p:cNvPicPr>
            <p:nvPr/>
          </p:nvPicPr>
          <p:blipFill>
            <a:blip r:embed="rId3"/>
            <a:srcRect t="21460" b="21460"/>
            <a:stretch>
              <a:fillRect/>
            </a:stretch>
          </p:blipFill>
          <p:spPr>
            <a:xfrm>
              <a:off x="0" y="0"/>
              <a:ext cx="12373591" cy="1816863"/>
            </a:xfrm>
            <a:prstGeom prst="rect">
              <a:avLst/>
            </a:prstGeom>
          </p:spPr>
        </p:pic>
      </p:grpSp>
      <p:sp>
        <p:nvSpPr>
          <p:cNvPr id="4" name="Freeform 4"/>
          <p:cNvSpPr/>
          <p:nvPr/>
        </p:nvSpPr>
        <p:spPr>
          <a:xfrm>
            <a:off x="12210852" y="-1063244"/>
            <a:ext cx="8434028" cy="6114306"/>
          </a:xfrm>
          <a:custGeom>
            <a:avLst/>
            <a:gdLst/>
            <a:ahLst/>
            <a:cxnLst/>
            <a:rect l="l" t="t" r="r" b="b"/>
            <a:pathLst>
              <a:path w="8434028" h="6114306">
                <a:moveTo>
                  <a:pt x="0" y="0"/>
                </a:moveTo>
                <a:lnTo>
                  <a:pt x="8434028" y="0"/>
                </a:lnTo>
                <a:lnTo>
                  <a:pt x="8434028" y="6114305"/>
                </a:lnTo>
                <a:lnTo>
                  <a:pt x="0" y="6114305"/>
                </a:lnTo>
                <a:lnTo>
                  <a:pt x="0" y="0"/>
                </a:lnTo>
                <a:close/>
              </a:path>
            </a:pathLst>
          </a:custGeom>
          <a:blipFill>
            <a:blip r:embed="rId4">
              <a:extLst>
                <a:ext uri="{96DAC541-7B7A-43D3-8B79-37D633B846F1}">
                  <asvg:svgBlip xmlns:asvg="http://schemas.microsoft.com/office/drawing/2016/SVG/main" r:embed="rId5"/>
                </a:ext>
              </a:extLst>
            </a:blip>
            <a:stretch>
              <a:fillRect t="-93483" r="-128662" b="-52540"/>
            </a:stretch>
          </a:blipFill>
        </p:spPr>
        <p:txBody>
          <a:bodyPr/>
          <a:lstStyle/>
          <a:p>
            <a:endParaRPr lang="en-US"/>
          </a:p>
        </p:txBody>
      </p:sp>
      <p:sp>
        <p:nvSpPr>
          <p:cNvPr id="5" name="Freeform 5"/>
          <p:cNvSpPr/>
          <p:nvPr/>
        </p:nvSpPr>
        <p:spPr>
          <a:xfrm>
            <a:off x="16068010" y="2189162"/>
            <a:ext cx="10440053" cy="12088482"/>
          </a:xfrm>
          <a:custGeom>
            <a:avLst/>
            <a:gdLst/>
            <a:ahLst/>
            <a:cxnLst/>
            <a:rect l="l" t="t" r="r" b="b"/>
            <a:pathLst>
              <a:path w="10440053" h="12088482">
                <a:moveTo>
                  <a:pt x="0" y="0"/>
                </a:moveTo>
                <a:lnTo>
                  <a:pt x="10440053" y="0"/>
                </a:lnTo>
                <a:lnTo>
                  <a:pt x="10440053" y="12088483"/>
                </a:lnTo>
                <a:lnTo>
                  <a:pt x="0" y="120884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1028700" y="1104900"/>
            <a:ext cx="16208782" cy="896873"/>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MOTIVATION FOR ADOPTION</a:t>
            </a:r>
          </a:p>
        </p:txBody>
      </p:sp>
      <p:sp>
        <p:nvSpPr>
          <p:cNvPr id="7" name="TextBox 7"/>
          <p:cNvSpPr txBox="1"/>
          <p:nvPr/>
        </p:nvSpPr>
        <p:spPr>
          <a:xfrm>
            <a:off x="1567434" y="4535343"/>
            <a:ext cx="2688530" cy="2174875"/>
          </a:xfrm>
          <a:prstGeom prst="rect">
            <a:avLst/>
          </a:prstGeom>
        </p:spPr>
        <p:txBody>
          <a:bodyPr lIns="0" tIns="0" rIns="0" bIns="0" rtlCol="0" anchor="t">
            <a:spAutoFit/>
          </a:bodyPr>
          <a:lstStyle/>
          <a:p>
            <a:pPr algn="l">
              <a:lnSpc>
                <a:spcPts val="3500"/>
              </a:lnSpc>
            </a:pPr>
            <a:r>
              <a:rPr lang="en-US" sz="2500" spc="-50">
                <a:solidFill>
                  <a:srgbClr val="312919"/>
                </a:solidFill>
                <a:latin typeface="Gotham"/>
                <a:ea typeface="Gotham"/>
                <a:cs typeface="Gotham"/>
                <a:sym typeface="Gotham"/>
              </a:rPr>
              <a:t>Legacy system (Tally ERP) couldn’t support growing data volumes</a:t>
            </a:r>
          </a:p>
        </p:txBody>
      </p:sp>
      <p:sp>
        <p:nvSpPr>
          <p:cNvPr id="8" name="TextBox 8"/>
          <p:cNvSpPr txBox="1"/>
          <p:nvPr/>
        </p:nvSpPr>
        <p:spPr>
          <a:xfrm>
            <a:off x="5017344" y="4573443"/>
            <a:ext cx="2448740" cy="1736725"/>
          </a:xfrm>
          <a:prstGeom prst="rect">
            <a:avLst/>
          </a:prstGeom>
        </p:spPr>
        <p:txBody>
          <a:bodyPr lIns="0" tIns="0" rIns="0" bIns="0" rtlCol="0" anchor="t">
            <a:spAutoFit/>
          </a:bodyPr>
          <a:lstStyle/>
          <a:p>
            <a:pPr algn="l">
              <a:lnSpc>
                <a:spcPts val="3500"/>
              </a:lnSpc>
            </a:pPr>
            <a:r>
              <a:rPr lang="en-US" sz="2500" spc="-50">
                <a:solidFill>
                  <a:srgbClr val="312919"/>
                </a:solidFill>
                <a:latin typeface="Gotham"/>
                <a:ea typeface="Gotham"/>
                <a:cs typeface="Gotham"/>
                <a:sym typeface="Gotham"/>
              </a:rPr>
              <a:t>Manual reporting and siloed operations</a:t>
            </a:r>
          </a:p>
        </p:txBody>
      </p:sp>
      <p:sp>
        <p:nvSpPr>
          <p:cNvPr id="9" name="TextBox 9"/>
          <p:cNvSpPr txBox="1"/>
          <p:nvPr/>
        </p:nvSpPr>
        <p:spPr>
          <a:xfrm>
            <a:off x="8188079" y="4573443"/>
            <a:ext cx="2391431" cy="1298575"/>
          </a:xfrm>
          <a:prstGeom prst="rect">
            <a:avLst/>
          </a:prstGeom>
        </p:spPr>
        <p:txBody>
          <a:bodyPr lIns="0" tIns="0" rIns="0" bIns="0" rtlCol="0" anchor="t">
            <a:spAutoFit/>
          </a:bodyPr>
          <a:lstStyle/>
          <a:p>
            <a:pPr algn="l">
              <a:lnSpc>
                <a:spcPts val="3500"/>
              </a:lnSpc>
            </a:pPr>
            <a:r>
              <a:rPr lang="en-US" sz="2500" spc="-50">
                <a:solidFill>
                  <a:srgbClr val="312919"/>
                </a:solidFill>
                <a:latin typeface="Gotham"/>
                <a:ea typeface="Gotham"/>
                <a:cs typeface="Gotham"/>
                <a:sym typeface="Gotham"/>
              </a:rPr>
              <a:t>No real-time insights across departments</a:t>
            </a:r>
          </a:p>
        </p:txBody>
      </p:sp>
      <p:sp>
        <p:nvSpPr>
          <p:cNvPr id="10" name="TextBox 10"/>
          <p:cNvSpPr txBox="1"/>
          <p:nvPr/>
        </p:nvSpPr>
        <p:spPr>
          <a:xfrm>
            <a:off x="11480415" y="4535343"/>
            <a:ext cx="3594930" cy="1298575"/>
          </a:xfrm>
          <a:prstGeom prst="rect">
            <a:avLst/>
          </a:prstGeom>
        </p:spPr>
        <p:txBody>
          <a:bodyPr lIns="0" tIns="0" rIns="0" bIns="0" rtlCol="0" anchor="t">
            <a:spAutoFit/>
          </a:bodyPr>
          <a:lstStyle/>
          <a:p>
            <a:pPr algn="l">
              <a:lnSpc>
                <a:spcPts val="3500"/>
              </a:lnSpc>
            </a:pPr>
            <a:r>
              <a:rPr lang="en-US" sz="2500" spc="-50">
                <a:solidFill>
                  <a:srgbClr val="312919"/>
                </a:solidFill>
                <a:latin typeface="Gotham"/>
                <a:ea typeface="Gotham"/>
                <a:cs typeface="Gotham"/>
                <a:sym typeface="Gotham"/>
              </a:rPr>
              <a:t>Business growth + post-COVID digitization push</a:t>
            </a:r>
          </a:p>
        </p:txBody>
      </p:sp>
      <p:sp>
        <p:nvSpPr>
          <p:cNvPr id="11" name="TextBox 11"/>
          <p:cNvSpPr txBox="1"/>
          <p:nvPr/>
        </p:nvSpPr>
        <p:spPr>
          <a:xfrm>
            <a:off x="15336921" y="4535343"/>
            <a:ext cx="3134390" cy="2174875"/>
          </a:xfrm>
          <a:prstGeom prst="rect">
            <a:avLst/>
          </a:prstGeom>
        </p:spPr>
        <p:txBody>
          <a:bodyPr lIns="0" tIns="0" rIns="0" bIns="0" rtlCol="0" anchor="t">
            <a:spAutoFit/>
          </a:bodyPr>
          <a:lstStyle/>
          <a:p>
            <a:pPr algn="l">
              <a:lnSpc>
                <a:spcPts val="3500"/>
              </a:lnSpc>
              <a:spcBef>
                <a:spcPct val="0"/>
              </a:spcBef>
            </a:pPr>
            <a:r>
              <a:rPr lang="en-US" sz="2500">
                <a:solidFill>
                  <a:srgbClr val="312919"/>
                </a:solidFill>
                <a:latin typeface="Gotham"/>
                <a:ea typeface="Gotham"/>
                <a:cs typeface="Gotham"/>
                <a:sym typeface="Gotham"/>
              </a:rPr>
              <a:t>Increasing complexity in financial and procurement processes</a:t>
            </a:r>
          </a:p>
        </p:txBody>
      </p:sp>
      <p:sp>
        <p:nvSpPr>
          <p:cNvPr id="12" name="TextBox 12"/>
          <p:cNvSpPr txBox="1"/>
          <p:nvPr/>
        </p:nvSpPr>
        <p:spPr>
          <a:xfrm>
            <a:off x="1028700" y="2810462"/>
            <a:ext cx="11314907" cy="836896"/>
          </a:xfrm>
          <a:prstGeom prst="rect">
            <a:avLst/>
          </a:prstGeom>
        </p:spPr>
        <p:txBody>
          <a:bodyPr lIns="0" tIns="0" rIns="0" bIns="0" rtlCol="0" anchor="t">
            <a:spAutoFit/>
          </a:bodyPr>
          <a:lstStyle/>
          <a:p>
            <a:pPr algn="l">
              <a:lnSpc>
                <a:spcPts val="3359"/>
              </a:lnSpc>
              <a:spcBef>
                <a:spcPct val="0"/>
              </a:spcBef>
            </a:pPr>
            <a:r>
              <a:rPr lang="en-US" sz="2399" b="1" dirty="0">
                <a:solidFill>
                  <a:srgbClr val="312919"/>
                </a:solidFill>
                <a:latin typeface="Gotham Bold"/>
                <a:ea typeface="Gotham Bold"/>
                <a:cs typeface="Gotham Bold"/>
                <a:sym typeface="Gotham Bold"/>
              </a:rPr>
              <a:t>ERP System Adopted:</a:t>
            </a:r>
            <a:r>
              <a:rPr lang="en-US" sz="2399" dirty="0">
                <a:solidFill>
                  <a:srgbClr val="312919"/>
                </a:solidFill>
                <a:latin typeface="Gotham"/>
                <a:ea typeface="Gotham"/>
                <a:cs typeface="Gotham"/>
                <a:sym typeface="Gotham"/>
              </a:rPr>
              <a:t> Oracle Cloud Fusion ERP (implemented from 2021 onward)</a:t>
            </a:r>
          </a:p>
        </p:txBody>
      </p:sp>
      <p:sp>
        <p:nvSpPr>
          <p:cNvPr id="13" name="Freeform 13"/>
          <p:cNvSpPr/>
          <p:nvPr/>
        </p:nvSpPr>
        <p:spPr>
          <a:xfrm>
            <a:off x="1038225" y="4544868"/>
            <a:ext cx="424655" cy="395460"/>
          </a:xfrm>
          <a:custGeom>
            <a:avLst/>
            <a:gdLst/>
            <a:ahLst/>
            <a:cxnLst/>
            <a:rect l="l" t="t" r="r" b="b"/>
            <a:pathLst>
              <a:path w="424655" h="395460">
                <a:moveTo>
                  <a:pt x="0" y="0"/>
                </a:moveTo>
                <a:lnTo>
                  <a:pt x="424655" y="0"/>
                </a:lnTo>
                <a:lnTo>
                  <a:pt x="424655" y="395460"/>
                </a:lnTo>
                <a:lnTo>
                  <a:pt x="0" y="395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4386537" y="4544868"/>
            <a:ext cx="424655" cy="395460"/>
          </a:xfrm>
          <a:custGeom>
            <a:avLst/>
            <a:gdLst/>
            <a:ahLst/>
            <a:cxnLst/>
            <a:rect l="l" t="t" r="r" b="b"/>
            <a:pathLst>
              <a:path w="424655" h="395460">
                <a:moveTo>
                  <a:pt x="0" y="0"/>
                </a:moveTo>
                <a:lnTo>
                  <a:pt x="424655" y="0"/>
                </a:lnTo>
                <a:lnTo>
                  <a:pt x="424655" y="395460"/>
                </a:lnTo>
                <a:lnTo>
                  <a:pt x="0" y="395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7580384" y="4544868"/>
            <a:ext cx="424655" cy="395460"/>
          </a:xfrm>
          <a:custGeom>
            <a:avLst/>
            <a:gdLst/>
            <a:ahLst/>
            <a:cxnLst/>
            <a:rect l="l" t="t" r="r" b="b"/>
            <a:pathLst>
              <a:path w="424655" h="395460">
                <a:moveTo>
                  <a:pt x="0" y="0"/>
                </a:moveTo>
                <a:lnTo>
                  <a:pt x="424655" y="0"/>
                </a:lnTo>
                <a:lnTo>
                  <a:pt x="424655" y="395460"/>
                </a:lnTo>
                <a:lnTo>
                  <a:pt x="0" y="395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0865260" y="4510922"/>
            <a:ext cx="424655" cy="395460"/>
          </a:xfrm>
          <a:custGeom>
            <a:avLst/>
            <a:gdLst/>
            <a:ahLst/>
            <a:cxnLst/>
            <a:rect l="l" t="t" r="r" b="b"/>
            <a:pathLst>
              <a:path w="424655" h="395460">
                <a:moveTo>
                  <a:pt x="0" y="0"/>
                </a:moveTo>
                <a:lnTo>
                  <a:pt x="424655" y="0"/>
                </a:lnTo>
                <a:lnTo>
                  <a:pt x="424655" y="395459"/>
                </a:lnTo>
                <a:lnTo>
                  <a:pt x="0" y="3954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14724905" y="4544868"/>
            <a:ext cx="424655" cy="395460"/>
          </a:xfrm>
          <a:custGeom>
            <a:avLst/>
            <a:gdLst/>
            <a:ahLst/>
            <a:cxnLst/>
            <a:rect l="l" t="t" r="r" b="b"/>
            <a:pathLst>
              <a:path w="424655" h="395460">
                <a:moveTo>
                  <a:pt x="0" y="0"/>
                </a:moveTo>
                <a:lnTo>
                  <a:pt x="424655" y="0"/>
                </a:lnTo>
                <a:lnTo>
                  <a:pt x="424655" y="395460"/>
                </a:lnTo>
                <a:lnTo>
                  <a:pt x="0" y="395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1028700" y="848744"/>
            <a:ext cx="16230600"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PRE-ERP SYSTEMS &amp; CHALLENGES</a:t>
            </a:r>
          </a:p>
        </p:txBody>
      </p:sp>
      <p:sp>
        <p:nvSpPr>
          <p:cNvPr id="3" name="Freeform 3"/>
          <p:cNvSpPr/>
          <p:nvPr/>
        </p:nvSpPr>
        <p:spPr>
          <a:xfrm>
            <a:off x="12210852" y="-1063244"/>
            <a:ext cx="8434028" cy="6114306"/>
          </a:xfrm>
          <a:custGeom>
            <a:avLst/>
            <a:gdLst/>
            <a:ahLst/>
            <a:cxnLst/>
            <a:rect l="l" t="t" r="r" b="b"/>
            <a:pathLst>
              <a:path w="8434028" h="6114306">
                <a:moveTo>
                  <a:pt x="0" y="0"/>
                </a:moveTo>
                <a:lnTo>
                  <a:pt x="8434028" y="0"/>
                </a:lnTo>
                <a:lnTo>
                  <a:pt x="8434028" y="6114305"/>
                </a:lnTo>
                <a:lnTo>
                  <a:pt x="0" y="6114305"/>
                </a:lnTo>
                <a:lnTo>
                  <a:pt x="0" y="0"/>
                </a:lnTo>
                <a:close/>
              </a:path>
            </a:pathLst>
          </a:custGeom>
          <a:blipFill>
            <a:blip r:embed="rId3">
              <a:extLst>
                <a:ext uri="{96DAC541-7B7A-43D3-8B79-37D633B846F1}">
                  <asvg:svgBlip xmlns:asvg="http://schemas.microsoft.com/office/drawing/2016/SVG/main" r:embed="rId4"/>
                </a:ext>
              </a:extLst>
            </a:blip>
            <a:stretch>
              <a:fillRect t="-93483" r="-128662" b="-52540"/>
            </a:stretch>
          </a:blipFill>
        </p:spPr>
        <p:txBody>
          <a:bodyPr/>
          <a:lstStyle/>
          <a:p>
            <a:endParaRPr lang="en-US"/>
          </a:p>
        </p:txBody>
      </p:sp>
      <p:sp>
        <p:nvSpPr>
          <p:cNvPr id="4" name="Freeform 4"/>
          <p:cNvSpPr/>
          <p:nvPr/>
        </p:nvSpPr>
        <p:spPr>
          <a:xfrm>
            <a:off x="1028700" y="2049332"/>
            <a:ext cx="424655" cy="395460"/>
          </a:xfrm>
          <a:custGeom>
            <a:avLst/>
            <a:gdLst/>
            <a:ahLst/>
            <a:cxnLst/>
            <a:rect l="l" t="t" r="r" b="b"/>
            <a:pathLst>
              <a:path w="424655" h="395460">
                <a:moveTo>
                  <a:pt x="0" y="0"/>
                </a:moveTo>
                <a:lnTo>
                  <a:pt x="424655" y="0"/>
                </a:lnTo>
                <a:lnTo>
                  <a:pt x="424655" y="395460"/>
                </a:lnTo>
                <a:lnTo>
                  <a:pt x="0" y="395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089993" y="2049332"/>
            <a:ext cx="424655" cy="395460"/>
          </a:xfrm>
          <a:custGeom>
            <a:avLst/>
            <a:gdLst/>
            <a:ahLst/>
            <a:cxnLst/>
            <a:rect l="l" t="t" r="r" b="b"/>
            <a:pathLst>
              <a:path w="424655" h="395460">
                <a:moveTo>
                  <a:pt x="0" y="0"/>
                </a:moveTo>
                <a:lnTo>
                  <a:pt x="424654" y="0"/>
                </a:lnTo>
                <a:lnTo>
                  <a:pt x="424654" y="395460"/>
                </a:lnTo>
                <a:lnTo>
                  <a:pt x="0" y="395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635285" y="4759512"/>
            <a:ext cx="7007909" cy="5527488"/>
          </a:xfrm>
          <a:custGeom>
            <a:avLst/>
            <a:gdLst/>
            <a:ahLst/>
            <a:cxnLst/>
            <a:rect l="l" t="t" r="r" b="b"/>
            <a:pathLst>
              <a:path w="7007909" h="5527488">
                <a:moveTo>
                  <a:pt x="0" y="0"/>
                </a:moveTo>
                <a:lnTo>
                  <a:pt x="7007909" y="0"/>
                </a:lnTo>
                <a:lnTo>
                  <a:pt x="7007909" y="5527488"/>
                </a:lnTo>
                <a:lnTo>
                  <a:pt x="0" y="5527488"/>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1568565" y="1982657"/>
            <a:ext cx="7806813" cy="2472055"/>
          </a:xfrm>
          <a:prstGeom prst="rect">
            <a:avLst/>
          </a:prstGeom>
        </p:spPr>
        <p:txBody>
          <a:bodyPr lIns="0" tIns="0" rIns="0" bIns="0" rtlCol="0" anchor="t">
            <a:spAutoFit/>
          </a:bodyPr>
          <a:lstStyle/>
          <a:p>
            <a:pPr algn="l">
              <a:lnSpc>
                <a:spcPts val="3919"/>
              </a:lnSpc>
            </a:pPr>
            <a:r>
              <a:rPr lang="en-US" sz="2799" b="1" spc="-41">
                <a:solidFill>
                  <a:srgbClr val="312919"/>
                </a:solidFill>
                <a:latin typeface="Gotham Bold"/>
                <a:ea typeface="Gotham Bold"/>
                <a:cs typeface="Gotham Bold"/>
                <a:sym typeface="Gotham Bold"/>
              </a:rPr>
              <a:t>System Used Before ERP:</a:t>
            </a:r>
          </a:p>
          <a:p>
            <a:pPr marL="604519" lvl="1" indent="-302260" algn="l">
              <a:lnSpc>
                <a:spcPts val="3919"/>
              </a:lnSpc>
              <a:buFont typeface="Arial"/>
              <a:buChar char="•"/>
            </a:pPr>
            <a:r>
              <a:rPr lang="en-US" sz="2799" spc="-41">
                <a:solidFill>
                  <a:srgbClr val="312919"/>
                </a:solidFill>
                <a:latin typeface="Gotham"/>
                <a:ea typeface="Gotham"/>
                <a:cs typeface="Gotham"/>
                <a:sym typeface="Gotham"/>
              </a:rPr>
              <a:t>Tally ERP (2008–2020)</a:t>
            </a:r>
          </a:p>
          <a:p>
            <a:pPr marL="604519" lvl="1" indent="-302260" algn="l">
              <a:lnSpc>
                <a:spcPts val="3919"/>
              </a:lnSpc>
              <a:buFont typeface="Arial"/>
              <a:buChar char="•"/>
            </a:pPr>
            <a:r>
              <a:rPr lang="en-US" sz="2799" spc="-41">
                <a:solidFill>
                  <a:srgbClr val="312919"/>
                </a:solidFill>
                <a:latin typeface="Gotham"/>
                <a:ea typeface="Gotham"/>
                <a:cs typeface="Gotham"/>
                <a:sym typeface="Gotham"/>
              </a:rPr>
              <a:t>Modules: Accounting, Inventory, Taxation</a:t>
            </a:r>
          </a:p>
          <a:p>
            <a:pPr marL="604519" lvl="1" indent="-302260" algn="l">
              <a:lnSpc>
                <a:spcPts val="3919"/>
              </a:lnSpc>
              <a:buFont typeface="Arial"/>
              <a:buChar char="•"/>
            </a:pPr>
            <a:r>
              <a:rPr lang="en-US" sz="2799" spc="-41">
                <a:solidFill>
                  <a:srgbClr val="312919"/>
                </a:solidFill>
                <a:latin typeface="Gotham"/>
                <a:ea typeface="Gotham"/>
                <a:cs typeface="Gotham"/>
                <a:sym typeface="Gotham"/>
              </a:rPr>
              <a:t>Deployment: On-premises, local access only</a:t>
            </a:r>
          </a:p>
        </p:txBody>
      </p:sp>
      <p:sp>
        <p:nvSpPr>
          <p:cNvPr id="8" name="TextBox 8"/>
          <p:cNvSpPr txBox="1"/>
          <p:nvPr/>
        </p:nvSpPr>
        <p:spPr>
          <a:xfrm>
            <a:off x="10907875" y="1992182"/>
            <a:ext cx="6351425" cy="6235650"/>
          </a:xfrm>
          <a:prstGeom prst="rect">
            <a:avLst/>
          </a:prstGeom>
        </p:spPr>
        <p:txBody>
          <a:bodyPr lIns="0" tIns="0" rIns="0" bIns="0" rtlCol="0" anchor="t">
            <a:spAutoFit/>
          </a:bodyPr>
          <a:lstStyle/>
          <a:p>
            <a:pPr algn="l">
              <a:lnSpc>
                <a:spcPts val="3803"/>
              </a:lnSpc>
            </a:pPr>
            <a:r>
              <a:rPr lang="en-US" sz="2716" b="1" spc="-40">
                <a:solidFill>
                  <a:srgbClr val="312919"/>
                </a:solidFill>
                <a:latin typeface="Gotham Bold"/>
                <a:ea typeface="Gotham Bold"/>
                <a:cs typeface="Gotham Bold"/>
                <a:sym typeface="Gotham Bold"/>
              </a:rPr>
              <a:t>Challenges with Tally ERP:</a:t>
            </a:r>
          </a:p>
          <a:p>
            <a:pPr marL="586550" lvl="1" indent="-293275" algn="l">
              <a:lnSpc>
                <a:spcPts val="3803"/>
              </a:lnSpc>
              <a:buFont typeface="Arial"/>
              <a:buChar char="•"/>
            </a:pPr>
            <a:r>
              <a:rPr lang="en-US" sz="2716" spc="-40">
                <a:solidFill>
                  <a:srgbClr val="312919"/>
                </a:solidFill>
                <a:latin typeface="Gotham"/>
                <a:ea typeface="Gotham"/>
                <a:cs typeface="Gotham"/>
                <a:sym typeface="Gotham"/>
              </a:rPr>
              <a:t>No cloud access or multi-user collaboration</a:t>
            </a:r>
          </a:p>
          <a:p>
            <a:pPr marL="586550" lvl="1" indent="-293275" algn="l">
              <a:lnSpc>
                <a:spcPts val="3803"/>
              </a:lnSpc>
              <a:buFont typeface="Arial"/>
              <a:buChar char="•"/>
            </a:pPr>
            <a:r>
              <a:rPr lang="en-US" sz="2716" spc="-40">
                <a:solidFill>
                  <a:srgbClr val="312919"/>
                </a:solidFill>
                <a:latin typeface="Gotham"/>
                <a:ea typeface="Gotham"/>
                <a:cs typeface="Gotham"/>
                <a:sym typeface="Gotham"/>
              </a:rPr>
              <a:t>Financial closing took 8–10 days per month</a:t>
            </a:r>
          </a:p>
          <a:p>
            <a:pPr marL="586550" lvl="1" indent="-293275" algn="l">
              <a:lnSpc>
                <a:spcPts val="3803"/>
              </a:lnSpc>
              <a:buFont typeface="Arial"/>
              <a:buChar char="•"/>
            </a:pPr>
            <a:r>
              <a:rPr lang="en-US" sz="2716" spc="-40">
                <a:solidFill>
                  <a:srgbClr val="312919"/>
                </a:solidFill>
                <a:latin typeface="Gotham"/>
                <a:ea typeface="Gotham"/>
                <a:cs typeface="Gotham"/>
                <a:sym typeface="Gotham"/>
              </a:rPr>
              <a:t>No integration between finance, procurement, and HR</a:t>
            </a:r>
          </a:p>
          <a:p>
            <a:pPr marL="586550" lvl="1" indent="-293275" algn="l">
              <a:lnSpc>
                <a:spcPts val="3803"/>
              </a:lnSpc>
              <a:buFont typeface="Arial"/>
              <a:buChar char="•"/>
            </a:pPr>
            <a:r>
              <a:rPr lang="en-US" sz="2716" spc="-40">
                <a:solidFill>
                  <a:srgbClr val="312919"/>
                </a:solidFill>
                <a:latin typeface="Gotham"/>
                <a:ea typeface="Gotham"/>
                <a:cs typeface="Gotham"/>
                <a:sym typeface="Gotham"/>
              </a:rPr>
              <a:t>Frequent errors in vendor master data</a:t>
            </a:r>
          </a:p>
          <a:p>
            <a:pPr marL="586550" lvl="1" indent="-293275" algn="l">
              <a:lnSpc>
                <a:spcPts val="3803"/>
              </a:lnSpc>
              <a:buFont typeface="Arial"/>
              <a:buChar char="•"/>
            </a:pPr>
            <a:r>
              <a:rPr lang="en-US" sz="2716" spc="-40">
                <a:solidFill>
                  <a:srgbClr val="312919"/>
                </a:solidFill>
                <a:latin typeface="Gotham"/>
                <a:ea typeface="Gotham"/>
                <a:cs typeface="Gotham"/>
                <a:sym typeface="Gotham"/>
              </a:rPr>
              <a:t>Could not handle global-scale operations</a:t>
            </a:r>
          </a:p>
          <a:p>
            <a:pPr algn="l">
              <a:lnSpc>
                <a:spcPts val="3803"/>
              </a:lnSpc>
            </a:pPr>
            <a:endParaRPr lang="en-US" sz="2716" spc="-40">
              <a:solidFill>
                <a:srgbClr val="312919"/>
              </a:solidFill>
              <a:latin typeface="Gotham"/>
              <a:ea typeface="Gotham"/>
              <a:cs typeface="Gotham"/>
              <a:sym typeface="Gotham"/>
            </a:endParaRPr>
          </a:p>
          <a:p>
            <a:pPr algn="l">
              <a:lnSpc>
                <a:spcPts val="3803"/>
              </a:lnSpc>
            </a:pPr>
            <a:endParaRPr lang="en-US" sz="2716" spc="-40">
              <a:solidFill>
                <a:srgbClr val="312919"/>
              </a:solidFill>
              <a:latin typeface="Gotham"/>
              <a:ea typeface="Gotham"/>
              <a:cs typeface="Gotham"/>
              <a:sym typeface="Gotham"/>
            </a:endParaRP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TextBox 2"/>
          <p:cNvSpPr txBox="1"/>
          <p:nvPr/>
        </p:nvSpPr>
        <p:spPr>
          <a:xfrm>
            <a:off x="1028689" y="2753677"/>
            <a:ext cx="16230611" cy="5217795"/>
          </a:xfrm>
          <a:prstGeom prst="rect">
            <a:avLst/>
          </a:prstGeom>
        </p:spPr>
        <p:txBody>
          <a:bodyPr lIns="0" tIns="0" rIns="0" bIns="0" rtlCol="0" anchor="t">
            <a:spAutoFit/>
          </a:bodyPr>
          <a:lstStyle/>
          <a:p>
            <a:pPr algn="l">
              <a:lnSpc>
                <a:spcPts val="4199"/>
              </a:lnSpc>
            </a:pPr>
            <a:r>
              <a:rPr lang="en-US" sz="2799" b="1" spc="-41">
                <a:solidFill>
                  <a:srgbClr val="312919"/>
                </a:solidFill>
                <a:latin typeface="Gotham Bold"/>
                <a:ea typeface="Gotham Bold"/>
                <a:cs typeface="Gotham Bold"/>
                <a:sym typeface="Gotham Bold"/>
              </a:rPr>
              <a:t>Internal Drivers:</a:t>
            </a:r>
          </a:p>
          <a:p>
            <a:pPr marL="604519" lvl="1" indent="-302260" algn="l">
              <a:lnSpc>
                <a:spcPts val="4199"/>
              </a:lnSpc>
              <a:buFont typeface="Arial"/>
              <a:buChar char="•"/>
            </a:pPr>
            <a:r>
              <a:rPr lang="en-US" sz="2799" spc="-41">
                <a:solidFill>
                  <a:srgbClr val="312919"/>
                </a:solidFill>
                <a:latin typeface="Gotham"/>
                <a:ea typeface="Gotham"/>
                <a:cs typeface="Gotham"/>
                <a:sym typeface="Gotham"/>
              </a:rPr>
              <a:t>Business expansion</a:t>
            </a:r>
          </a:p>
          <a:p>
            <a:pPr marL="604519" lvl="1" indent="-302260" algn="l">
              <a:lnSpc>
                <a:spcPts val="4199"/>
              </a:lnSpc>
              <a:buFont typeface="Arial"/>
              <a:buChar char="•"/>
            </a:pPr>
            <a:r>
              <a:rPr lang="en-US" sz="2799" spc="-41">
                <a:solidFill>
                  <a:srgbClr val="312919"/>
                </a:solidFill>
                <a:latin typeface="Gotham"/>
                <a:ea typeface="Gotham"/>
                <a:cs typeface="Gotham"/>
                <a:sym typeface="Gotham"/>
              </a:rPr>
              <a:t>Need for automation and real-time data</a:t>
            </a:r>
          </a:p>
          <a:p>
            <a:pPr marL="604519" lvl="1" indent="-302260" algn="l">
              <a:lnSpc>
                <a:spcPts val="4199"/>
              </a:lnSpc>
              <a:buFont typeface="Arial"/>
              <a:buChar char="•"/>
            </a:pPr>
            <a:r>
              <a:rPr lang="en-US" sz="2799" spc="-41">
                <a:solidFill>
                  <a:srgbClr val="312919"/>
                </a:solidFill>
                <a:latin typeface="Gotham"/>
                <a:ea typeface="Gotham"/>
                <a:cs typeface="Gotham"/>
                <a:sym typeface="Gotham"/>
              </a:rPr>
              <a:t>Integration of operations across teams</a:t>
            </a:r>
          </a:p>
          <a:p>
            <a:pPr algn="l">
              <a:lnSpc>
                <a:spcPts val="4199"/>
              </a:lnSpc>
            </a:pPr>
            <a:endParaRPr lang="en-US" sz="2799" spc="-41">
              <a:solidFill>
                <a:srgbClr val="312919"/>
              </a:solidFill>
              <a:latin typeface="Gotham"/>
              <a:ea typeface="Gotham"/>
              <a:cs typeface="Gotham"/>
              <a:sym typeface="Gotham"/>
            </a:endParaRPr>
          </a:p>
          <a:p>
            <a:pPr algn="l">
              <a:lnSpc>
                <a:spcPts val="4199"/>
              </a:lnSpc>
            </a:pPr>
            <a:r>
              <a:rPr lang="en-US" sz="2799" b="1" spc="-41">
                <a:solidFill>
                  <a:srgbClr val="312919"/>
                </a:solidFill>
                <a:latin typeface="Gotham Bold"/>
                <a:ea typeface="Gotham Bold"/>
                <a:cs typeface="Gotham Bold"/>
                <a:sym typeface="Gotham Bold"/>
              </a:rPr>
              <a:t>External Drivers:</a:t>
            </a:r>
          </a:p>
          <a:p>
            <a:pPr marL="604519" lvl="1" indent="-302260" algn="l">
              <a:lnSpc>
                <a:spcPts val="4199"/>
              </a:lnSpc>
              <a:buFont typeface="Arial"/>
              <a:buChar char="•"/>
            </a:pPr>
            <a:r>
              <a:rPr lang="en-US" sz="2799" spc="-41">
                <a:solidFill>
                  <a:srgbClr val="312919"/>
                </a:solidFill>
                <a:latin typeface="Gotham"/>
                <a:ea typeface="Gotham"/>
                <a:cs typeface="Gotham"/>
                <a:sym typeface="Gotham"/>
              </a:rPr>
              <a:t>Remote work during COVID-19</a:t>
            </a:r>
          </a:p>
          <a:p>
            <a:pPr marL="604519" lvl="1" indent="-302260" algn="l">
              <a:lnSpc>
                <a:spcPts val="4199"/>
              </a:lnSpc>
              <a:buFont typeface="Arial"/>
              <a:buChar char="•"/>
            </a:pPr>
            <a:r>
              <a:rPr lang="en-US" sz="2799" spc="-41">
                <a:solidFill>
                  <a:srgbClr val="312919"/>
                </a:solidFill>
                <a:latin typeface="Gotham"/>
                <a:ea typeface="Gotham"/>
                <a:cs typeface="Gotham"/>
                <a:sym typeface="Gotham"/>
              </a:rPr>
              <a:t>Increased client expectations</a:t>
            </a:r>
          </a:p>
          <a:p>
            <a:pPr marL="604519" lvl="1" indent="-302260" algn="l">
              <a:lnSpc>
                <a:spcPts val="4199"/>
              </a:lnSpc>
              <a:buFont typeface="Arial"/>
              <a:buChar char="•"/>
            </a:pPr>
            <a:r>
              <a:rPr lang="en-US" sz="2799" spc="-41">
                <a:solidFill>
                  <a:srgbClr val="312919"/>
                </a:solidFill>
                <a:latin typeface="Gotham"/>
                <a:ea typeface="Gotham"/>
                <a:cs typeface="Gotham"/>
                <a:sym typeface="Gotham"/>
              </a:rPr>
              <a:t>Regulatory and audit requirements</a:t>
            </a:r>
          </a:p>
          <a:p>
            <a:pPr algn="l">
              <a:lnSpc>
                <a:spcPts val="4199"/>
              </a:lnSpc>
            </a:pPr>
            <a:endParaRPr lang="en-US" sz="2799" spc="-41">
              <a:solidFill>
                <a:srgbClr val="312919"/>
              </a:solidFill>
              <a:latin typeface="Gotham"/>
              <a:ea typeface="Gotham"/>
              <a:cs typeface="Gotham"/>
              <a:sym typeface="Gotham"/>
            </a:endParaRPr>
          </a:p>
        </p:txBody>
      </p:sp>
      <p:sp>
        <p:nvSpPr>
          <p:cNvPr id="4" name="TextBox 4"/>
          <p:cNvSpPr txBox="1"/>
          <p:nvPr/>
        </p:nvSpPr>
        <p:spPr>
          <a:xfrm>
            <a:off x="1028700" y="1393184"/>
            <a:ext cx="18465671"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INTERNAL &amp; EXTERNAL DRIVERS FOR ERP</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6</a:t>
            </a:r>
          </a:p>
        </p:txBody>
      </p:sp>
      <p:pic>
        <p:nvPicPr>
          <p:cNvPr id="7" name="Picture 6" descr="A diagram of a company enterprise&#10;&#10;AI-generated content may be incorrect.">
            <a:extLst>
              <a:ext uri="{FF2B5EF4-FFF2-40B4-BE49-F238E27FC236}">
                <a16:creationId xmlns:a16="http://schemas.microsoft.com/office/drawing/2014/main" id="{B1B57964-3BAC-3A45-979F-514F1CB0EF4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30000" contrast="-40000"/>
                    </a14:imgEffect>
                  </a14:imgLayer>
                </a14:imgProps>
              </a:ext>
              <a:ext uri="{28A0092B-C50C-407E-A947-70E740481C1C}">
                <a14:useLocalDpi xmlns:a14="http://schemas.microsoft.com/office/drawing/2010/main" val="0"/>
              </a:ext>
            </a:extLst>
          </a:blip>
          <a:stretch>
            <a:fillRect/>
          </a:stretch>
        </p:blipFill>
        <p:spPr>
          <a:xfrm>
            <a:off x="10274235" y="2187878"/>
            <a:ext cx="6910388" cy="67059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829682" y="-545920"/>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US"/>
          </a:p>
        </p:txBody>
      </p:sp>
      <p:sp>
        <p:nvSpPr>
          <p:cNvPr id="3" name="Freeform 3"/>
          <p:cNvSpPr/>
          <p:nvPr/>
        </p:nvSpPr>
        <p:spPr>
          <a:xfrm>
            <a:off x="9575342" y="2848844"/>
            <a:ext cx="7566749" cy="6053399"/>
          </a:xfrm>
          <a:custGeom>
            <a:avLst/>
            <a:gdLst/>
            <a:ahLst/>
            <a:cxnLst/>
            <a:rect l="l" t="t" r="r" b="b"/>
            <a:pathLst>
              <a:path w="7566749" h="6053399">
                <a:moveTo>
                  <a:pt x="0" y="0"/>
                </a:moveTo>
                <a:lnTo>
                  <a:pt x="7566749" y="0"/>
                </a:lnTo>
                <a:lnTo>
                  <a:pt x="7566749" y="6053400"/>
                </a:lnTo>
                <a:lnTo>
                  <a:pt x="0" y="6053400"/>
                </a:lnTo>
                <a:lnTo>
                  <a:pt x="0" y="0"/>
                </a:lnTo>
                <a:close/>
              </a:path>
            </a:pathLst>
          </a:custGeom>
          <a:blipFill>
            <a:blip r:embed="rId5"/>
            <a:stretch>
              <a:fillRect/>
            </a:stretch>
          </a:blipFill>
        </p:spPr>
        <p:txBody>
          <a:bodyPr/>
          <a:lstStyle/>
          <a:p>
            <a:endParaRPr lang="en-US"/>
          </a:p>
        </p:txBody>
      </p:sp>
      <p:sp>
        <p:nvSpPr>
          <p:cNvPr id="4" name="TextBox 4"/>
          <p:cNvSpPr txBox="1"/>
          <p:nvPr/>
        </p:nvSpPr>
        <p:spPr>
          <a:xfrm>
            <a:off x="1028689" y="1104900"/>
            <a:ext cx="16885614"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DATA MANAGEMENT BEFORE ERP</a:t>
            </a:r>
          </a:p>
        </p:txBody>
      </p:sp>
      <p:sp>
        <p:nvSpPr>
          <p:cNvPr id="5" name="TextBox 5"/>
          <p:cNvSpPr txBox="1"/>
          <p:nvPr/>
        </p:nvSpPr>
        <p:spPr>
          <a:xfrm>
            <a:off x="1028689" y="2846657"/>
            <a:ext cx="7877184" cy="5867273"/>
          </a:xfrm>
          <a:prstGeom prst="rect">
            <a:avLst/>
          </a:prstGeom>
        </p:spPr>
        <p:txBody>
          <a:bodyPr lIns="0" tIns="0" rIns="0" bIns="0" rtlCol="0" anchor="t">
            <a:spAutoFit/>
          </a:bodyPr>
          <a:lstStyle/>
          <a:p>
            <a:pPr algn="l">
              <a:lnSpc>
                <a:spcPts val="5235"/>
              </a:lnSpc>
            </a:pPr>
            <a:r>
              <a:rPr lang="en-US" sz="2799" b="1" spc="-41">
                <a:solidFill>
                  <a:srgbClr val="312919"/>
                </a:solidFill>
                <a:latin typeface="Gotham Bold"/>
                <a:ea typeface="Gotham Bold"/>
                <a:cs typeface="Gotham Bold"/>
                <a:sym typeface="Gotham Bold"/>
              </a:rPr>
              <a:t>Methods Used:</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Spreadsheets and Tally</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Data stored locally</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Sharing via email or USB</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Manual backups and version tracking</a:t>
            </a:r>
          </a:p>
          <a:p>
            <a:pPr algn="l">
              <a:lnSpc>
                <a:spcPts val="5235"/>
              </a:lnSpc>
            </a:pPr>
            <a:endParaRPr lang="en-US" sz="2799" spc="-41">
              <a:solidFill>
                <a:srgbClr val="312919"/>
              </a:solidFill>
              <a:latin typeface="Gotham"/>
              <a:ea typeface="Gotham"/>
              <a:cs typeface="Gotham"/>
              <a:sym typeface="Gotham"/>
            </a:endParaRPr>
          </a:p>
          <a:p>
            <a:pPr algn="l">
              <a:lnSpc>
                <a:spcPts val="5235"/>
              </a:lnSpc>
            </a:pPr>
            <a:r>
              <a:rPr lang="en-US" sz="2799" b="1" spc="-41">
                <a:solidFill>
                  <a:srgbClr val="312919"/>
                </a:solidFill>
                <a:latin typeface="Gotham Bold"/>
                <a:ea typeface="Gotham Bold"/>
                <a:cs typeface="Gotham Bold"/>
                <a:sym typeface="Gotham Bold"/>
              </a:rPr>
              <a:t>Weaknesses:</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No data governance policies</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No centralized storage or audit trail</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829682" y="-545920"/>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US"/>
          </a:p>
        </p:txBody>
      </p:sp>
      <p:sp>
        <p:nvSpPr>
          <p:cNvPr id="3" name="Freeform 3"/>
          <p:cNvSpPr/>
          <p:nvPr/>
        </p:nvSpPr>
        <p:spPr>
          <a:xfrm>
            <a:off x="10258288" y="2152342"/>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5"/>
            <a:stretch>
              <a:fillRect/>
            </a:stretch>
          </a:blipFill>
        </p:spPr>
        <p:txBody>
          <a:bodyPr/>
          <a:lstStyle/>
          <a:p>
            <a:endParaRPr lang="en-US"/>
          </a:p>
        </p:txBody>
      </p:sp>
      <p:sp>
        <p:nvSpPr>
          <p:cNvPr id="4" name="TextBox 4"/>
          <p:cNvSpPr txBox="1"/>
          <p:nvPr/>
        </p:nvSpPr>
        <p:spPr>
          <a:xfrm>
            <a:off x="1028689" y="1104900"/>
            <a:ext cx="16885614"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GOOD PRACTICES BEFORE ERP</a:t>
            </a:r>
          </a:p>
        </p:txBody>
      </p:sp>
      <p:sp>
        <p:nvSpPr>
          <p:cNvPr id="5" name="TextBox 5"/>
          <p:cNvSpPr txBox="1"/>
          <p:nvPr/>
        </p:nvSpPr>
        <p:spPr>
          <a:xfrm>
            <a:off x="1028689" y="2846657"/>
            <a:ext cx="7877184" cy="3238373"/>
          </a:xfrm>
          <a:prstGeom prst="rect">
            <a:avLst/>
          </a:prstGeom>
        </p:spPr>
        <p:txBody>
          <a:bodyPr lIns="0" tIns="0" rIns="0" bIns="0" rtlCol="0" anchor="t">
            <a:spAutoFit/>
          </a:bodyPr>
          <a:lstStyle/>
          <a:p>
            <a:pPr algn="l">
              <a:lnSpc>
                <a:spcPts val="5235"/>
              </a:lnSpc>
            </a:pPr>
            <a:r>
              <a:rPr lang="en-US" sz="2799" b="1" spc="-41">
                <a:solidFill>
                  <a:srgbClr val="312919"/>
                </a:solidFill>
                <a:latin typeface="Gotham Bold"/>
                <a:ea typeface="Gotham Bold"/>
                <a:cs typeface="Gotham Bold"/>
                <a:sym typeface="Gotham Bold"/>
              </a:rPr>
              <a:t>What Worked Well:</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Finance team kept regular backups</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HR did monthly reconciliations</a:t>
            </a:r>
          </a:p>
          <a:p>
            <a:pPr marL="604519" lvl="1" indent="-302260" algn="l">
              <a:lnSpc>
                <a:spcPts val="5235"/>
              </a:lnSpc>
              <a:buFont typeface="Arial"/>
              <a:buChar char="•"/>
            </a:pPr>
            <a:r>
              <a:rPr lang="en-US" sz="2799" spc="-41">
                <a:solidFill>
                  <a:srgbClr val="312919"/>
                </a:solidFill>
                <a:latin typeface="Gotham"/>
                <a:ea typeface="Gotham"/>
                <a:cs typeface="Gotham"/>
                <a:sym typeface="Gotham"/>
              </a:rPr>
              <a:t>Procurement maintained clean vendor lists manually</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AE0"/>
        </a:solidFill>
        <a:effectLst/>
      </p:bgPr>
    </p:bg>
    <p:spTree>
      <p:nvGrpSpPr>
        <p:cNvPr id="1" name=""/>
        <p:cNvGrpSpPr/>
        <p:nvPr/>
      </p:nvGrpSpPr>
      <p:grpSpPr>
        <a:xfrm>
          <a:off x="0" y="0"/>
          <a:ext cx="0" cy="0"/>
          <a:chOff x="0" y="0"/>
          <a:chExt cx="0" cy="0"/>
        </a:xfrm>
      </p:grpSpPr>
      <p:sp>
        <p:nvSpPr>
          <p:cNvPr id="2" name="Freeform 2"/>
          <p:cNvSpPr/>
          <p:nvPr/>
        </p:nvSpPr>
        <p:spPr>
          <a:xfrm>
            <a:off x="1829682" y="-545920"/>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3">
              <a:extLst>
                <a:ext uri="{96DAC541-7B7A-43D3-8B79-37D633B846F1}">
                  <asvg:svgBlip xmlns:asvg="http://schemas.microsoft.com/office/drawing/2016/SVG/main" r:embed="rId4"/>
                </a:ext>
              </a:extLst>
            </a:blip>
            <a:stretch>
              <a:fillRect t="-49969" b="-59256"/>
            </a:stretch>
          </a:blipFill>
        </p:spPr>
        <p:txBody>
          <a:bodyPr/>
          <a:lstStyle/>
          <a:p>
            <a:endParaRPr lang="en-US"/>
          </a:p>
        </p:txBody>
      </p:sp>
      <p:sp>
        <p:nvSpPr>
          <p:cNvPr id="3" name="TextBox 3"/>
          <p:cNvSpPr txBox="1"/>
          <p:nvPr/>
        </p:nvSpPr>
        <p:spPr>
          <a:xfrm>
            <a:off x="1028689" y="1104900"/>
            <a:ext cx="16885614" cy="896874"/>
          </a:xfrm>
          <a:prstGeom prst="rect">
            <a:avLst/>
          </a:prstGeom>
        </p:spPr>
        <p:txBody>
          <a:bodyPr lIns="0" tIns="0" rIns="0" bIns="0" rtlCol="0" anchor="t">
            <a:spAutoFit/>
          </a:bodyPr>
          <a:lstStyle/>
          <a:p>
            <a:pPr algn="l">
              <a:lnSpc>
                <a:spcPts val="5567"/>
              </a:lnSpc>
            </a:pPr>
            <a:r>
              <a:rPr lang="en-US" sz="6399" spc="-159">
                <a:solidFill>
                  <a:srgbClr val="312919"/>
                </a:solidFill>
                <a:latin typeface="Times New Roman Condensed"/>
                <a:ea typeface="Times New Roman Condensed"/>
                <a:cs typeface="Times New Roman Condensed"/>
                <a:sym typeface="Times New Roman Condensed"/>
              </a:rPr>
              <a:t>PRE-ERP ISSUES &amp; EXAMPLES</a:t>
            </a:r>
          </a:p>
        </p:txBody>
      </p:sp>
      <p:sp>
        <p:nvSpPr>
          <p:cNvPr id="4" name="TextBox 4"/>
          <p:cNvSpPr txBox="1"/>
          <p:nvPr/>
        </p:nvSpPr>
        <p:spPr>
          <a:xfrm>
            <a:off x="1028689" y="2256215"/>
            <a:ext cx="7877184" cy="5921108"/>
          </a:xfrm>
          <a:prstGeom prst="rect">
            <a:avLst/>
          </a:prstGeom>
        </p:spPr>
        <p:txBody>
          <a:bodyPr lIns="0" tIns="0" rIns="0" bIns="0" rtlCol="0" anchor="t">
            <a:spAutoFit/>
          </a:bodyPr>
          <a:lstStyle/>
          <a:p>
            <a:pPr algn="l">
              <a:lnSpc>
                <a:spcPts val="5235"/>
              </a:lnSpc>
            </a:pPr>
            <a:r>
              <a:rPr lang="en-US" sz="2799" b="1" spc="-41" dirty="0">
                <a:solidFill>
                  <a:srgbClr val="312919"/>
                </a:solidFill>
                <a:latin typeface="Gotham Bold"/>
                <a:ea typeface="Gotham Bold"/>
                <a:cs typeface="Gotham Bold"/>
                <a:sym typeface="Gotham Bold"/>
              </a:rPr>
              <a:t>Examples of Problems: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Duplicate vendor entries caused payment delays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Finance had to cross-check 3–4 sources for one report</a:t>
            </a:r>
          </a:p>
          <a:p>
            <a:pPr algn="l">
              <a:lnSpc>
                <a:spcPts val="5235"/>
              </a:lnSpc>
            </a:pPr>
            <a:endParaRPr lang="en-US" sz="2799" spc="-41" dirty="0">
              <a:solidFill>
                <a:srgbClr val="312919"/>
              </a:solidFill>
              <a:latin typeface="Gotham"/>
              <a:ea typeface="Gotham"/>
              <a:cs typeface="Gotham"/>
              <a:sym typeface="Gotham"/>
            </a:endParaRPr>
          </a:p>
          <a:p>
            <a:pPr algn="l">
              <a:lnSpc>
                <a:spcPts val="5235"/>
              </a:lnSpc>
            </a:pPr>
            <a:r>
              <a:rPr lang="en-US" sz="2799" b="1" spc="-41" dirty="0">
                <a:solidFill>
                  <a:srgbClr val="312919"/>
                </a:solidFill>
                <a:latin typeface="Gotham Bold"/>
                <a:ea typeface="Gotham Bold"/>
                <a:cs typeface="Gotham Bold"/>
                <a:sym typeface="Gotham Bold"/>
              </a:rPr>
              <a:t>Impact:</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Month-end closing delayed by 7–10 days</a:t>
            </a:r>
          </a:p>
          <a:p>
            <a:pPr marL="604519" lvl="1" indent="-302260" algn="l">
              <a:lnSpc>
                <a:spcPts val="5235"/>
              </a:lnSpc>
              <a:buFont typeface="Arial"/>
              <a:buChar char="•"/>
            </a:pPr>
            <a:r>
              <a:rPr lang="en-US" sz="2799" spc="-41" dirty="0">
                <a:solidFill>
                  <a:srgbClr val="312919"/>
                </a:solidFill>
                <a:latin typeface="Gotham"/>
                <a:ea typeface="Gotham"/>
                <a:cs typeface="Gotham"/>
                <a:sym typeface="Gotham"/>
              </a:rPr>
              <a:t>Inconsistent audit reports</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312919"/>
                </a:solidFill>
                <a:latin typeface="Canva Sans"/>
                <a:ea typeface="Canva Sans"/>
                <a:cs typeface="Canva Sans"/>
                <a:sym typeface="Canva Sans"/>
              </a:rPr>
              <a:t>9</a:t>
            </a:r>
          </a:p>
        </p:txBody>
      </p:sp>
      <p:pic>
        <p:nvPicPr>
          <p:cNvPr id="7" name="Picture 6" descr="A building with a lot of windows&#10;&#10;AI-generated content may be incorrect.">
            <a:extLst>
              <a:ext uri="{FF2B5EF4-FFF2-40B4-BE49-F238E27FC236}">
                <a16:creationId xmlns:a16="http://schemas.microsoft.com/office/drawing/2014/main" id="{B3829BCF-7896-05BF-ED0D-1FA7591C5F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4183" y="2628900"/>
            <a:ext cx="8587760" cy="572293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8413</TotalTime>
  <Words>3314</Words>
  <Application>Microsoft Office PowerPoint</Application>
  <PresentationFormat>Custom</PresentationFormat>
  <Paragraphs>324</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Times New Roman Condensed Italics</vt:lpstr>
      <vt:lpstr>Gotham</vt:lpstr>
      <vt:lpstr>Calibri</vt:lpstr>
      <vt:lpstr>Canva Sans</vt:lpstr>
      <vt:lpstr>Times New Roman Condensed</vt:lpstr>
      <vt:lpstr>Arial</vt:lpstr>
      <vt:lpstr>Gotham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3 - ERP Implementation at IBS Software</dc:title>
  <dc:creator>Divya Chowdary</dc:creator>
  <cp:lastModifiedBy>Koripalli, Divya Chowdary</cp:lastModifiedBy>
  <cp:revision>5</cp:revision>
  <dcterms:created xsi:type="dcterms:W3CDTF">2006-08-16T00:00:00Z</dcterms:created>
  <dcterms:modified xsi:type="dcterms:W3CDTF">2026-01-14T01:56:04Z</dcterms:modified>
  <dc:identifier>DAGlNPBYo-8</dc:identifier>
</cp:coreProperties>
</file>